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73" r:id="rId3"/>
    <p:sldId id="257" r:id="rId4"/>
    <p:sldId id="258" r:id="rId5"/>
    <p:sldId id="259" r:id="rId6"/>
    <p:sldId id="261" r:id="rId7"/>
    <p:sldId id="262" r:id="rId8"/>
    <p:sldId id="278" r:id="rId9"/>
    <p:sldId id="286" r:id="rId10"/>
    <p:sldId id="263" r:id="rId11"/>
    <p:sldId id="264" r:id="rId12"/>
    <p:sldId id="282" r:id="rId13"/>
    <p:sldId id="274" r:id="rId14"/>
    <p:sldId id="276" r:id="rId15"/>
    <p:sldId id="265" r:id="rId16"/>
    <p:sldId id="266" r:id="rId17"/>
    <p:sldId id="292" r:id="rId18"/>
    <p:sldId id="297" r:id="rId19"/>
    <p:sldId id="294" r:id="rId20"/>
    <p:sldId id="296" r:id="rId21"/>
    <p:sldId id="299" r:id="rId22"/>
    <p:sldId id="295" r:id="rId23"/>
    <p:sldId id="289" r:id="rId24"/>
    <p:sldId id="298" r:id="rId25"/>
    <p:sldId id="290" r:id="rId26"/>
    <p:sldId id="283" r:id="rId27"/>
    <p:sldId id="285" r:id="rId28"/>
    <p:sldId id="275" r:id="rId29"/>
    <p:sldId id="291" r:id="rId30"/>
    <p:sldId id="279" r:id="rId31"/>
    <p:sldId id="271" r:id="rId32"/>
    <p:sldId id="272" r:id="rId33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8A54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3816" autoAdjust="0"/>
  </p:normalViewPr>
  <p:slideViewPr>
    <p:cSldViewPr>
      <p:cViewPr varScale="1">
        <p:scale>
          <a:sx n="70" d="100"/>
          <a:sy n="70" d="100"/>
        </p:scale>
        <p:origin x="252" y="72"/>
      </p:cViewPr>
      <p:guideLst>
        <p:guide orient="horz" pos="3239"/>
        <p:guide pos="57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/>
          </c:spPr>
          <c:dPt>
            <c:idx val="0"/>
            <c:bubble3D val="0"/>
            <c:explosion val="1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20-4083-A037-93AD607E8D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18-4E0A-81B8-392F88B03409}"/>
              </c:ext>
            </c:extLst>
          </c:dPt>
          <c:dLbls>
            <c:dLbl>
              <c:idx val="0"/>
              <c:layout>
                <c:manualLayout>
                  <c:x val="-0.22413845636168117"/>
                  <c:y val="0.1132484567549886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20-4083-A037-93AD607E8D15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진행완료</c:v>
                </c:pt>
                <c:pt idx="1">
                  <c:v>나머지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0-4083-A037-93AD607E8D1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/>
          </c:spPr>
          <c:explosion val="7"/>
          <c:dPt>
            <c:idx val="0"/>
            <c:bubble3D val="0"/>
            <c:explosion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65-4077-AC77-3122069C62D3}"/>
              </c:ext>
            </c:extLst>
          </c:dPt>
          <c:dPt>
            <c:idx val="1"/>
            <c:bubble3D val="0"/>
            <c:explosion val="1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65-4077-AC77-3122069C62D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FDB-489D-9D08-FDA42073CE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FDB-489D-9D08-FDA42073CECD}"/>
              </c:ext>
            </c:extLst>
          </c:dPt>
          <c:dLbls>
            <c:dLbl>
              <c:idx val="1"/>
              <c:layout>
                <c:manualLayout>
                  <c:x val="4.3311893377713816E-2"/>
                  <c:y val="2.311392215231019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65-4077-AC77-3122069C62D3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진행완료</c:v>
                </c:pt>
                <c:pt idx="1">
                  <c:v>나머지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65-4077-AC77-3122069C62D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66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33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7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2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62456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241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6/15/2025</a:t>
            </a:fld>
            <a:endParaRPr lang="ko-K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63600" y="3752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348740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3548360" y="4514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39" cy="272415"/>
          </a:xfrm>
        </p:spPr>
        <p:txBody>
          <a:bodyPr lIns="0" tIns="0" rIns="0" bIns="0"/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109665"/>
            <a:ext cx="18288000" cy="38100"/>
          </a:xfrm>
          <a:custGeom>
            <a:avLst/>
            <a:gdLst/>
            <a:ahLst/>
            <a:cxnLst/>
            <a:rect l="l" t="t" r="r" b="b"/>
            <a:pathLst>
              <a:path w="18288000" h="38100">
                <a:moveTo>
                  <a:pt x="0" y="0"/>
                </a:moveTo>
                <a:lnTo>
                  <a:pt x="18287998" y="0"/>
                </a:lnTo>
                <a:lnTo>
                  <a:pt x="18287998" y="38098"/>
                </a:lnTo>
                <a:lnTo>
                  <a:pt x="0" y="38098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65631" y="4635246"/>
            <a:ext cx="3556737" cy="1018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48361" y="342900"/>
            <a:ext cx="4206239" cy="27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llygreatsite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54000" y="776668"/>
            <a:ext cx="4851327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600" spc="-600">
                <a:latin typeface="바탕"/>
                <a:cs typeface="바탕"/>
              </a:rPr>
              <a:t>동서울대학교    컴퓨터소프트웨어학과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795718"/>
            <a:ext cx="1418590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2600" spc="254">
                <a:solidFill>
                  <a:srgbClr val="181818"/>
                </a:solidFill>
                <a:latin typeface="Lucida Sans Unicode"/>
                <a:cs typeface="Lucida Sans Unicode"/>
              </a:rPr>
              <a:t>3-A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0" y="4229100"/>
            <a:ext cx="13068220" cy="1609310"/>
          </a:xfrm>
          <a:prstGeom prst="rect">
            <a:avLst/>
          </a:prstGeom>
        </p:spPr>
        <p:txBody>
          <a:bodyPr vert="horz" wrap="square" lIns="0" tIns="100330" rIns="0" bIns="0">
            <a:spAutoFit/>
          </a:bodyPr>
          <a:lstStyle/>
          <a:p>
            <a:pPr marL="12700" marR="5080" indent="1577340">
              <a:lnSpc>
                <a:spcPts val="11850"/>
              </a:lnSpc>
              <a:spcBef>
                <a:spcPts val="790"/>
              </a:spcBef>
              <a:defRPr/>
            </a:pPr>
            <a:r>
              <a:rPr lang="ko-KR" altLang="en-US" sz="10350" dirty="0">
                <a:latin typeface="Trebuchet MS"/>
                <a:cs typeface="Trebuchet MS"/>
              </a:rPr>
              <a:t>교내 </a:t>
            </a:r>
            <a:r>
              <a:rPr lang="en-US" altLang="ko-KR" sz="10350" dirty="0">
                <a:latin typeface="Trebuchet MS"/>
                <a:cs typeface="Trebuchet MS"/>
              </a:rPr>
              <a:t>SNS</a:t>
            </a:r>
            <a:r>
              <a:rPr lang="ko-KR" altLang="en-US" sz="10350" dirty="0">
                <a:latin typeface="Trebuchet MS"/>
                <a:cs typeface="Trebuchet MS"/>
              </a:rPr>
              <a:t> 프로젝트 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230600" y="9223147"/>
            <a:ext cx="3023004" cy="492353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lang="en-US" altLang="ko-KR" sz="3200" spc="-265">
                <a:solidFill>
                  <a:srgbClr val="181818"/>
                </a:solidFill>
                <a:latin typeface="바탕"/>
                <a:cs typeface="바탕"/>
              </a:rPr>
              <a:t>DSSN</a:t>
            </a:r>
            <a:endParaRPr lang="ko-KR" altLang="en-US" sz="3200" spc="-265">
              <a:solidFill>
                <a:srgbClr val="181818"/>
              </a:solidFill>
              <a:latin typeface="바탕"/>
              <a:cs typeface="바탕"/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>
              <a:defRPr/>
            </a:pPr>
            <a:fld id="{1A3D5110-9FE0-496F-B26A-071D02F2DE37}" type="datetime1">
              <a:rPr lang="en-US" altLang="ko-KR"/>
              <a:pPr>
                <a:defRPr/>
              </a:pPr>
              <a:t>6/15/2025</a:t>
            </a:fld>
            <a:endParaRPr lang="ko-KR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66525" y="2960496"/>
            <a:ext cx="6203315" cy="55188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Trebuchet MS"/>
                <a:cs typeface="Trebuchet MS"/>
              </a:rPr>
              <a:t> 해당 </a:t>
            </a:r>
            <a:r>
              <a:rPr lang="en-US" altLang="ko-KR" sz="2800" dirty="0">
                <a:latin typeface="Trebuchet MS"/>
                <a:cs typeface="Trebuchet MS"/>
              </a:rPr>
              <a:t>UML </a:t>
            </a:r>
            <a:r>
              <a:rPr lang="ko-KR" altLang="en-US" sz="2800" dirty="0">
                <a:latin typeface="Trebuchet MS"/>
                <a:cs typeface="Trebuchet MS"/>
              </a:rPr>
              <a:t>다이어그램은 교내 </a:t>
            </a:r>
            <a:r>
              <a:rPr lang="en-US" altLang="ko-KR" sz="2800" dirty="0">
                <a:latin typeface="Trebuchet MS"/>
                <a:cs typeface="Trebuchet MS"/>
              </a:rPr>
              <a:t>SNS </a:t>
            </a:r>
            <a:r>
              <a:rPr lang="ko-KR" altLang="en-US" sz="2800" dirty="0">
                <a:latin typeface="Trebuchet MS"/>
                <a:cs typeface="Trebuchet MS"/>
              </a:rPr>
              <a:t>플랫폼의 전체 기능 흐름을 사용자 관점에서 나타낸 것입니다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Trebuchet MS"/>
                <a:cs typeface="Trebuchet MS"/>
              </a:rPr>
              <a:t> 주요 </a:t>
            </a:r>
            <a:r>
              <a:rPr lang="en-US" altLang="ko-KR" sz="2800" dirty="0">
                <a:latin typeface="Trebuchet MS"/>
                <a:cs typeface="Trebuchet MS"/>
              </a:rPr>
              <a:t>actor</a:t>
            </a:r>
            <a:r>
              <a:rPr lang="ko-KR" altLang="en-US" sz="2800" dirty="0">
                <a:latin typeface="Trebuchet MS"/>
                <a:cs typeface="Trebuchet MS"/>
              </a:rPr>
              <a:t>는 일반 사용자와 시스템  서버이며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각각 회원가입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로그인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 err="1">
                <a:latin typeface="Trebuchet MS"/>
                <a:cs typeface="Trebuchet MS"/>
              </a:rPr>
              <a:t>게시글</a:t>
            </a:r>
            <a:r>
              <a:rPr lang="ko-KR" altLang="en-US" sz="2800" dirty="0">
                <a:latin typeface="Trebuchet MS"/>
                <a:cs typeface="Trebuchet MS"/>
              </a:rPr>
              <a:t> 작성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>
                <a:latin typeface="Trebuchet MS"/>
                <a:cs typeface="Trebuchet MS"/>
              </a:rPr>
              <a:t>댓글 작성</a:t>
            </a:r>
            <a:r>
              <a:rPr lang="en-US" altLang="ko-KR" sz="2800" dirty="0">
                <a:latin typeface="Trebuchet MS"/>
                <a:cs typeface="Trebuchet MS"/>
              </a:rPr>
              <a:t>, </a:t>
            </a:r>
            <a:r>
              <a:rPr lang="ko-KR" altLang="en-US" sz="2800" dirty="0" err="1">
                <a:latin typeface="Trebuchet MS"/>
                <a:cs typeface="Trebuchet MS"/>
              </a:rPr>
              <a:t>피드</a:t>
            </a:r>
            <a:r>
              <a:rPr lang="ko-KR" altLang="en-US" sz="2800" dirty="0">
                <a:latin typeface="Trebuchet MS"/>
                <a:cs typeface="Trebuchet MS"/>
              </a:rPr>
              <a:t> 보기 등의 기능을 </a:t>
            </a:r>
            <a:r>
              <a:rPr lang="en-US" altLang="ko-KR" sz="2800" dirty="0">
                <a:latin typeface="Trebuchet MS"/>
                <a:cs typeface="Trebuchet MS"/>
              </a:rPr>
              <a:t> </a:t>
            </a:r>
            <a:r>
              <a:rPr lang="ko-KR" altLang="en-US" sz="2800" dirty="0">
                <a:latin typeface="Trebuchet MS"/>
                <a:cs typeface="Trebuchet MS"/>
              </a:rPr>
              <a:t>수행할 수 있습니다</a:t>
            </a:r>
            <a:r>
              <a:rPr lang="en-US" altLang="ko-KR" sz="2800" dirty="0">
                <a:latin typeface="Trebuchet MS"/>
                <a:cs typeface="Trebuchet MS"/>
              </a:rPr>
              <a:t>.</a:t>
            </a: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Trebuchet MS"/>
                <a:cs typeface="Trebuchet MS"/>
              </a:rPr>
              <a:t>이 다이어그램은 기능 구현 전 선계 기준으로 활용</a:t>
            </a:r>
            <a:endParaRPr lang="en-US" altLang="ko-KR" sz="2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52600" y="825360"/>
            <a:ext cx="1447800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700" dirty="0">
                <a:latin typeface="바탕"/>
                <a:cs typeface="바탕"/>
              </a:rPr>
              <a:t>UML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470DBA-87A2-40E0-A2E8-FFF1AE7B5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2117084"/>
            <a:ext cx="9601200" cy="720570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0" name="원형: 비어 있음 27">
            <a:extLst>
              <a:ext uri="{FF2B5EF4-FFF2-40B4-BE49-F238E27FC236}">
                <a16:creationId xmlns:a16="http://schemas.microsoft.com/office/drawing/2014/main" id="{F7695D36-F1D3-C150-3649-9C932462E543}"/>
              </a:ext>
            </a:extLst>
          </p:cNvPr>
          <p:cNvSpPr/>
          <p:nvPr/>
        </p:nvSpPr>
        <p:spPr>
          <a:xfrm>
            <a:off x="9525000" y="4381500"/>
            <a:ext cx="1371600" cy="1219296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원형: 비어 있음 27">
            <a:extLst>
              <a:ext uri="{FF2B5EF4-FFF2-40B4-BE49-F238E27FC236}">
                <a16:creationId xmlns:a16="http://schemas.microsoft.com/office/drawing/2014/main" id="{F7695D36-F1D3-C150-3649-9C932462E543}"/>
              </a:ext>
            </a:extLst>
          </p:cNvPr>
          <p:cNvSpPr/>
          <p:nvPr/>
        </p:nvSpPr>
        <p:spPr>
          <a:xfrm>
            <a:off x="838200" y="5719937"/>
            <a:ext cx="1371600" cy="1219296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/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5656" y="1744637"/>
            <a:ext cx="6290744" cy="143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로그인 및 프로필 설정 가능</a:t>
            </a:r>
            <a:r>
              <a:rPr lang="en-US" altLang="ko-KR" sz="2400" spc="-150" dirty="0"/>
              <a:t>(</a:t>
            </a:r>
            <a:r>
              <a:rPr lang="ko-KR" altLang="en-US" sz="2400" spc="-150" dirty="0"/>
              <a:t>자기소개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생일</a:t>
            </a:r>
            <a:r>
              <a:rPr lang="en-US" altLang="ko-KR" sz="2400" spc="-150" dirty="0"/>
              <a:t> </a:t>
            </a:r>
            <a:r>
              <a:rPr lang="ko-KR" altLang="en-US" sz="2400" spc="-150" dirty="0"/>
              <a:t>등</a:t>
            </a:r>
            <a:r>
              <a:rPr lang="en-US" altLang="ko-KR" sz="2400" spc="-150" dirty="0"/>
              <a:t>)</a:t>
            </a: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 err="1"/>
              <a:t>팔로우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검색기록</a:t>
            </a:r>
            <a:r>
              <a:rPr lang="en-US" altLang="ko-KR" sz="2400" spc="-150" dirty="0"/>
              <a:t>, </a:t>
            </a:r>
            <a:r>
              <a:rPr lang="ko-KR" altLang="en-US" sz="2400" spc="-150" dirty="0"/>
              <a:t>프로필 방문 내역 자동 기록</a:t>
            </a:r>
            <a:r>
              <a:rPr lang="en-US" altLang="ko-KR" sz="2400" dirty="0"/>
              <a:t> </a:t>
            </a: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개인화된 사용자 활동 관리 제공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824" y="5751974"/>
            <a:ext cx="5412712" cy="2422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커뮤니티 글 작성</a:t>
            </a:r>
            <a:r>
              <a:rPr lang="en-US" altLang="ko-KR" sz="2400" dirty="0"/>
              <a:t>, </a:t>
            </a:r>
            <a:r>
              <a:rPr lang="ko-KR" altLang="en-US" sz="2400" dirty="0"/>
              <a:t>첨부파일</a:t>
            </a:r>
            <a:r>
              <a:rPr lang="en-US" altLang="ko-KR" sz="2400" dirty="0"/>
              <a:t>·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dirty="0"/>
              <a:t>     </a:t>
            </a:r>
            <a:r>
              <a:rPr lang="ko-KR" altLang="en-US" sz="2400" dirty="0"/>
              <a:t>해시태그</a:t>
            </a:r>
            <a:r>
              <a:rPr lang="en-US" altLang="ko-KR" sz="2400" dirty="0"/>
              <a:t>·</a:t>
            </a:r>
            <a:r>
              <a:rPr lang="ko-KR" altLang="en-US" sz="2400" dirty="0"/>
              <a:t>익명 설정 지원</a:t>
            </a:r>
            <a:endParaRPr lang="en-US" altLang="ko-KR" sz="24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좋아요</a:t>
            </a:r>
            <a:r>
              <a:rPr lang="en-US" altLang="ko-KR" sz="2400" spc="-200" dirty="0"/>
              <a:t>, </a:t>
            </a:r>
            <a:r>
              <a:rPr lang="ko-KR" altLang="en-US" sz="2400" spc="-200" dirty="0" err="1"/>
              <a:t>이모지</a:t>
            </a:r>
            <a:r>
              <a:rPr lang="ko-KR" altLang="en-US" sz="2400" spc="-200" dirty="0"/>
              <a:t> 반응 등 </a:t>
            </a:r>
            <a:endParaRPr lang="en-US" altLang="ko-KR" sz="2400" spc="-200" dirty="0"/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spc="-200" dirty="0"/>
              <a:t>        </a:t>
            </a:r>
            <a:r>
              <a:rPr lang="ko-KR" altLang="en-US" sz="2400" spc="-200" dirty="0"/>
              <a:t>다양한 상호작용 제공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400" dirty="0"/>
              <a:t>-    </a:t>
            </a:r>
            <a:r>
              <a:rPr lang="en-US" altLang="ko-KR" sz="2400" spc="-220" dirty="0" err="1"/>
              <a:t>feed_cache</a:t>
            </a:r>
            <a:r>
              <a:rPr lang="en-US" altLang="ko-KR" sz="2400" spc="-220" dirty="0"/>
              <a:t> </a:t>
            </a:r>
            <a:r>
              <a:rPr lang="ko-KR" altLang="en-US" sz="2400" spc="-220" dirty="0"/>
              <a:t>기반 </a:t>
            </a:r>
            <a:r>
              <a:rPr lang="ko-KR" altLang="en-US" sz="2400" spc="-220" dirty="0" err="1"/>
              <a:t>피드</a:t>
            </a:r>
            <a:r>
              <a:rPr lang="ko-KR" altLang="en-US" sz="2400" spc="-220" dirty="0"/>
              <a:t> 정렬로 실시간성 유지 </a:t>
            </a:r>
            <a:endParaRPr lang="en-US" altLang="ko-KR" sz="2400" spc="-220"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2973" y="876300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주요</a:t>
            </a:r>
            <a:r>
              <a:rPr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</a:t>
            </a:r>
            <a:r>
              <a:rPr sz="4700" spc="-37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능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4B988DB-3CB5-4CA1-8919-4CC700BFA45D}"/>
              </a:ext>
            </a:extLst>
          </p:cNvPr>
          <p:cNvSpPr txBox="1"/>
          <p:nvPr/>
        </p:nvSpPr>
        <p:spPr>
          <a:xfrm>
            <a:off x="6232300" y="6190652"/>
            <a:ext cx="1993114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 err="1">
                <a:latin typeface="Trebuchet MS"/>
                <a:cs typeface="Trebuchet MS"/>
              </a:rPr>
              <a:t>피드</a:t>
            </a:r>
            <a:r>
              <a:rPr lang="en-US" altLang="ko-KR" sz="2400" dirty="0">
                <a:latin typeface="Trebuchet MS"/>
                <a:cs typeface="Trebuchet MS"/>
              </a:rPr>
              <a:t> / </a:t>
            </a:r>
            <a:r>
              <a:rPr lang="ko-KR" altLang="en-US" sz="2400" dirty="0">
                <a:latin typeface="Trebuchet MS"/>
                <a:cs typeface="Trebuchet MS"/>
              </a:rPr>
              <a:t>게시글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042F3D1F-354E-4430-8F7E-60C310EF21E2}"/>
              </a:ext>
            </a:extLst>
          </p:cNvPr>
          <p:cNvSpPr txBox="1"/>
          <p:nvPr/>
        </p:nvSpPr>
        <p:spPr>
          <a:xfrm>
            <a:off x="8632789" y="6561427"/>
            <a:ext cx="2520878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알림 기능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B9E98F5A-A9B2-4DE3-B165-DD3C7AC04E63}"/>
              </a:ext>
            </a:extLst>
          </p:cNvPr>
          <p:cNvSpPr txBox="1"/>
          <p:nvPr/>
        </p:nvSpPr>
        <p:spPr>
          <a:xfrm>
            <a:off x="7564485" y="4115671"/>
            <a:ext cx="1993114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유저 기능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8472620-8CCE-41BF-B681-8BBBD58A1AD3}"/>
              </a:ext>
            </a:extLst>
          </p:cNvPr>
          <p:cNvSpPr txBox="1"/>
          <p:nvPr/>
        </p:nvSpPr>
        <p:spPr>
          <a:xfrm>
            <a:off x="12192000" y="5828341"/>
            <a:ext cx="5412712" cy="1440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댓글</a:t>
            </a:r>
            <a:r>
              <a:rPr lang="en-US" altLang="ko-KR" sz="2400" spc="-200" dirty="0"/>
              <a:t>, </a:t>
            </a:r>
            <a:r>
              <a:rPr lang="ko-KR" altLang="en-US" sz="2400" spc="-200" dirty="0"/>
              <a:t> 좋아요</a:t>
            </a:r>
            <a:r>
              <a:rPr lang="en-US" altLang="ko-KR" sz="2400" spc="-200" dirty="0"/>
              <a:t>,  </a:t>
            </a:r>
            <a:r>
              <a:rPr lang="ko-KR" altLang="en-US" sz="2400" spc="-200" dirty="0"/>
              <a:t>채팅 등 실시간 알림 전송</a:t>
            </a:r>
            <a:endParaRPr lang="en-US" altLang="ko-KR" sz="2400" spc="-2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관련  글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댓글</a:t>
            </a:r>
            <a:r>
              <a:rPr lang="en-US" altLang="ko-KR" sz="2400" spc="-150" dirty="0"/>
              <a:t>/</a:t>
            </a:r>
            <a:r>
              <a:rPr lang="ko-KR" altLang="en-US" sz="2400" spc="-150" dirty="0"/>
              <a:t>채팅으로 바로 이동 가능</a:t>
            </a:r>
            <a:endParaRPr lang="en-US" altLang="ko-KR" sz="2400" spc="-15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읽음 처리 및 사용자 맞춤 알림 제공</a:t>
            </a:r>
            <a:endParaRPr lang="en-US" altLang="ko-KR" sz="2400" spc="-150" dirty="0"/>
          </a:p>
        </p:txBody>
      </p:sp>
    </p:spTree>
    <p:extLst>
      <p:ext uri="{BB962C8B-B14F-4D97-AF65-F5344CB8AC3E}">
        <p14:creationId xmlns:p14="http://schemas.microsoft.com/office/powerpoint/2010/main" val="12519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0AC3F-0DDF-4BC1-A019-65DFB2F2A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2245E8-49DE-725A-D5EA-E8003B8D8D0F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C2DE9E25-097A-F321-C8B6-2FD1B30DDF0D}"/>
              </a:ext>
            </a:extLst>
          </p:cNvPr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EE06CB7-9C99-C584-C006-C25ACFC195BE}"/>
                </a:ext>
              </a:extLst>
            </p:cNvPr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A617C95-A9D4-707F-2319-1001E511D74A}"/>
                </a:ext>
              </a:extLst>
            </p:cNvPr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22A3C74-289C-00A5-9A0B-5DEEE475EB2B}"/>
                </a:ext>
              </a:extLst>
            </p:cNvPr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959F326-F521-C918-B044-535BB7F636B3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EE36D38-A471-63F1-99C4-AE1FCF638384}"/>
              </a:ext>
            </a:extLst>
          </p:cNvPr>
          <p:cNvSpPr txBox="1"/>
          <p:nvPr/>
        </p:nvSpPr>
        <p:spPr>
          <a:xfrm>
            <a:off x="10761128" y="2194380"/>
            <a:ext cx="5604944" cy="1424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각 댓글에 </a:t>
            </a:r>
            <a:r>
              <a:rPr lang="en-US" altLang="ko-KR" sz="2400" spc="-150" dirty="0"/>
              <a:t>‘</a:t>
            </a:r>
            <a:r>
              <a:rPr lang="ko-KR" altLang="en-US" sz="2400" spc="-150" dirty="0"/>
              <a:t>좋아요</a:t>
            </a:r>
            <a:r>
              <a:rPr lang="en-US" altLang="ko-KR" sz="2400" spc="-150" dirty="0"/>
              <a:t>’</a:t>
            </a:r>
            <a:r>
              <a:rPr lang="ko-KR" altLang="en-US" sz="2400" spc="-150" dirty="0"/>
              <a:t>를 누를 수 있어 반응을 시각적으로 표현 가능</a:t>
            </a:r>
            <a:endParaRPr lang="en-US" altLang="ko-KR" sz="2400" spc="-15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70" dirty="0"/>
              <a:t>인기 댓글 정렬 등 향후 </a:t>
            </a:r>
            <a:r>
              <a:rPr lang="en-US" altLang="ko-KR" sz="2400" spc="-170" dirty="0"/>
              <a:t>UX</a:t>
            </a:r>
            <a:r>
              <a:rPr lang="ko-KR" altLang="en-US" sz="2400" spc="-170" dirty="0"/>
              <a:t> 개선에 활용 가능</a:t>
            </a:r>
            <a:endParaRPr lang="en-US" altLang="ko-KR" sz="2400" spc="-170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92E35E5-06C2-3CD8-2476-E66C1692EDF6}"/>
              </a:ext>
            </a:extLst>
          </p:cNvPr>
          <p:cNvSpPr txBox="1"/>
          <p:nvPr/>
        </p:nvSpPr>
        <p:spPr>
          <a:xfrm>
            <a:off x="273095" y="6445080"/>
            <a:ext cx="5412712" cy="94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부적절한 콘텐츠에 대해 신고 가능</a:t>
            </a:r>
            <a:endParaRPr lang="en-US" altLang="ko-KR" sz="24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150" dirty="0"/>
              <a:t>신고 사유 저장 및 관리자 검토 기반 처리</a:t>
            </a:r>
            <a:endParaRPr lang="en-US" altLang="ko-KR" sz="2400" spc="-15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E3D9907-686C-06AF-094E-64B071C9F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6325" y="863462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부가</a:t>
            </a:r>
            <a:r>
              <a:rPr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</a:t>
            </a:r>
            <a:r>
              <a:rPr sz="4700" spc="-37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능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B3B30F0A-129C-A935-2504-56060C0DA4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1F3DA446-5FC2-CEE1-82E6-8FCC56926BA7}"/>
              </a:ext>
            </a:extLst>
          </p:cNvPr>
          <p:cNvSpPr txBox="1"/>
          <p:nvPr/>
        </p:nvSpPr>
        <p:spPr>
          <a:xfrm>
            <a:off x="5867400" y="5980952"/>
            <a:ext cx="2683100" cy="838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신고 기능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en-US" sz="2400" dirty="0">
                <a:latin typeface="Trebuchet MS"/>
                <a:cs typeface="Trebuchet MS"/>
              </a:rPr>
              <a:t>(</a:t>
            </a:r>
            <a:r>
              <a:rPr lang="ko-KR" altLang="en-US" sz="2400" dirty="0">
                <a:latin typeface="Trebuchet MS"/>
                <a:cs typeface="Trebuchet MS"/>
              </a:rPr>
              <a:t>게시글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댓글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파일</a:t>
            </a:r>
            <a:r>
              <a:rPr lang="en-US" altLang="ko-KR" sz="2400" dirty="0">
                <a:latin typeface="Trebuchet MS"/>
                <a:cs typeface="Trebuchet MS"/>
              </a:rPr>
              <a:t>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D6015EF9-CC8D-8AFC-F3EC-F8EB1EB45FFE}"/>
              </a:ext>
            </a:extLst>
          </p:cNvPr>
          <p:cNvSpPr txBox="1"/>
          <p:nvPr/>
        </p:nvSpPr>
        <p:spPr>
          <a:xfrm>
            <a:off x="8632789" y="6515100"/>
            <a:ext cx="2520878" cy="402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실시간 채팅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A8A54B80-BBA3-2AA6-FDB5-1EB39F90E75E}"/>
              </a:ext>
            </a:extLst>
          </p:cNvPr>
          <p:cNvSpPr txBox="1"/>
          <p:nvPr/>
        </p:nvSpPr>
        <p:spPr>
          <a:xfrm>
            <a:off x="7315200" y="4132508"/>
            <a:ext cx="2491684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 algn="ctr">
              <a:lnSpc>
                <a:spcPct val="114599"/>
              </a:lnSpc>
              <a:spcBef>
                <a:spcPts val="100"/>
              </a:spcBef>
            </a:pPr>
            <a:r>
              <a:rPr lang="ko-KR" altLang="en-US" sz="2400" dirty="0">
                <a:latin typeface="Trebuchet MS"/>
                <a:cs typeface="Trebuchet MS"/>
              </a:rPr>
              <a:t>댓글 좋아요 기능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A597E25-C20A-1DE6-1992-AF1637ABEE7A}"/>
              </a:ext>
            </a:extLst>
          </p:cNvPr>
          <p:cNvSpPr txBox="1"/>
          <p:nvPr/>
        </p:nvSpPr>
        <p:spPr>
          <a:xfrm>
            <a:off x="11811000" y="6362700"/>
            <a:ext cx="5080373" cy="1424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유저 간 </a:t>
            </a:r>
            <a:r>
              <a:rPr lang="en-US" altLang="ko-KR" sz="2400" spc="-200" dirty="0"/>
              <a:t>1:1 </a:t>
            </a:r>
            <a:r>
              <a:rPr lang="ko-KR" altLang="en-US" sz="2400" spc="-200" dirty="0"/>
              <a:t>또는  그룹 채팅 지원</a:t>
            </a:r>
            <a:endParaRPr lang="en-US" altLang="ko-KR" sz="2400" spc="-200" dirty="0"/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spc="-200" dirty="0"/>
              <a:t>텍스트 및 이미지 전송</a:t>
            </a:r>
            <a:r>
              <a:rPr lang="en-US" altLang="ko-KR" sz="2400" spc="-200" dirty="0"/>
              <a:t>, </a:t>
            </a:r>
            <a:r>
              <a:rPr lang="ko-KR" altLang="en-US" sz="2400" spc="-200" dirty="0"/>
              <a:t>퇴장 로그 기록 기능 포함</a:t>
            </a:r>
            <a:endParaRPr lang="en-US" altLang="ko-KR" sz="2400" spc="-200" dirty="0"/>
          </a:p>
        </p:txBody>
      </p:sp>
    </p:spTree>
    <p:extLst>
      <p:ext uri="{BB962C8B-B14F-4D97-AF65-F5344CB8AC3E}">
        <p14:creationId xmlns:p14="http://schemas.microsoft.com/office/powerpoint/2010/main" val="9846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4400" y="863460"/>
            <a:ext cx="2362200" cy="5462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dirty="0" err="1">
                <a:latin typeface="바탕"/>
                <a:cs typeface="바탕"/>
              </a:rPr>
              <a:t>DBdiagram</a:t>
            </a:r>
            <a:endParaRPr lang="en-US" altLang="ko-KR" sz="3500" dirty="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9404" y="1714500"/>
            <a:ext cx="14109192" cy="8003390"/>
          </a:xfrm>
          <a:prstGeom prst="rect">
            <a:avLst/>
          </a:prstGeom>
          <a:solidFill>
            <a:schemeClr val="accent1"/>
          </a:solidFill>
          <a:ln>
            <a:solidFill>
              <a:schemeClr val="dk1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096000" y="1790700"/>
            <a:ext cx="5029200" cy="2743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86000" y="4686300"/>
            <a:ext cx="5943600" cy="2971800"/>
          </a:xfrm>
          <a:prstGeom prst="rect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372600" y="4686300"/>
            <a:ext cx="6400800" cy="2590800"/>
          </a:xfrm>
          <a:prstGeom prst="rect">
            <a:avLst/>
          </a:prstGeom>
          <a:noFill/>
          <a:ln w="38100" cap="flat" cmpd="sng" algn="ctr">
            <a:solidFill>
              <a:srgbClr val="FFFF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0" y="4000500"/>
            <a:ext cx="914400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사용자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3200" y="7200900"/>
            <a:ext cx="1447800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게시글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/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피드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30000" y="6764655"/>
            <a:ext cx="685800" cy="3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FF00"/>
                </a:solidFill>
                <a:latin typeface="Calibri"/>
                <a:ea typeface="맑은 고딕"/>
                <a:cs typeface="맑은 고딕"/>
              </a:rPr>
              <a:t>알림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353800" y="7353300"/>
            <a:ext cx="4114799" cy="2209800"/>
          </a:xfrm>
          <a:prstGeom prst="rect">
            <a:avLst/>
          </a:prstGeom>
          <a:noFill/>
          <a:ln w="38100" cap="flat" cmpd="sng" algn="ctr">
            <a:solidFill>
              <a:srgbClr val="00FF1A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06200" y="8724900"/>
            <a:ext cx="1219200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FF1A"/>
                </a:solidFill>
                <a:latin typeface="Calibri"/>
                <a:ea typeface="맑은 고딕"/>
                <a:cs typeface="맑은 고딕"/>
              </a:rPr>
              <a:t>신고기능</a:t>
            </a:r>
          </a:p>
        </p:txBody>
      </p:sp>
    </p:spTree>
    <p:extLst>
      <p:ext uri="{BB962C8B-B14F-4D97-AF65-F5344CB8AC3E}">
        <p14:creationId xmlns:p14="http://schemas.microsoft.com/office/powerpoint/2010/main" val="213384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749D0-F23A-354C-7B41-93C1EB7C8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0D1B8A-0BC3-6A06-BCAF-40F55E0FBBB9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93D9DCF-6F1C-5884-DAD2-CE3883537DFC}"/>
              </a:ext>
            </a:extLst>
          </p:cNvPr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8A11241-CCB9-BF7A-165B-E79AB1D75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863460"/>
            <a:ext cx="2362200" cy="55207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dirty="0">
                <a:latin typeface="바탕"/>
                <a:cs typeface="바탕"/>
              </a:rPr>
              <a:t>MySQL TB</a:t>
            </a:r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5FA57FEB-655B-2991-B92C-D27B7085B2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2717B4-D897-CAA6-EEC0-3BE5AE10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75" y="3199234"/>
            <a:ext cx="8300719" cy="57173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18BADF-5F73-0CDE-E2A4-C537B409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714" y="1562100"/>
            <a:ext cx="7010958" cy="7915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0CDF71B-5BB1-5805-2B41-AA5635CC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4" y="1415534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4694ADD-8218-E2EB-F198-D2CB8FD66C32}"/>
              </a:ext>
            </a:extLst>
          </p:cNvPr>
          <p:cNvCxnSpPr>
            <a:cxnSpLocks/>
          </p:cNvCxnSpPr>
          <p:nvPr/>
        </p:nvCxnSpPr>
        <p:spPr>
          <a:xfrm flipH="1">
            <a:off x="8839200" y="6057900"/>
            <a:ext cx="106680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4.07407E-6 L 0.27665 -0.002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631" y="4124961"/>
            <a:ext cx="5054969" cy="101853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기술</a:t>
            </a:r>
            <a:r>
              <a:rPr spc="-80" dirty="0"/>
              <a:t> </a:t>
            </a:r>
            <a:r>
              <a:rPr spc="254" dirty="0"/>
              <a:t>사항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36005" y="795718"/>
            <a:ext cx="13360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사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항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5995" y="988329"/>
            <a:ext cx="111696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445" dirty="0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sz="4700" spc="-375" dirty="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1734" y="3429824"/>
            <a:ext cx="5447650" cy="2143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사용자 로그인 및 회원가입 기능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latin typeface="Trebuchet MS"/>
                <a:cs typeface="Trebuchet MS"/>
              </a:rPr>
              <a:t>JWT </a:t>
            </a:r>
            <a:r>
              <a:rPr lang="ko-KR" altLang="en-US" sz="2400" dirty="0">
                <a:latin typeface="Trebuchet MS"/>
                <a:cs typeface="Trebuchet MS"/>
              </a:rPr>
              <a:t>기반 토큰 발급</a:t>
            </a:r>
            <a:r>
              <a:rPr lang="en-US" altLang="ko-KR" sz="2400" dirty="0">
                <a:latin typeface="Trebuchet MS"/>
                <a:cs typeface="Trebuchet MS"/>
              </a:rPr>
              <a:t>, </a:t>
            </a:r>
            <a:r>
              <a:rPr lang="ko-KR" altLang="en-US" sz="2400" dirty="0">
                <a:latin typeface="Trebuchet MS"/>
                <a:cs typeface="Trebuchet MS"/>
              </a:rPr>
              <a:t>세션 없는 인증 방식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이메일</a:t>
            </a:r>
            <a:r>
              <a:rPr lang="en-US" altLang="ko-KR" sz="2400" dirty="0">
                <a:latin typeface="Trebuchet MS"/>
                <a:cs typeface="Trebuchet MS"/>
              </a:rPr>
              <a:t>/</a:t>
            </a:r>
            <a:r>
              <a:rPr lang="ko-KR" altLang="en-US" sz="2400" dirty="0">
                <a:latin typeface="Trebuchet MS"/>
                <a:cs typeface="Trebuchet MS"/>
              </a:rPr>
              <a:t>비밀번호 기반 인증 및</a:t>
            </a:r>
            <a:r>
              <a:rPr lang="en-US" altLang="ko-KR" sz="2400" dirty="0">
                <a:latin typeface="Trebuchet MS"/>
                <a:cs typeface="Trebuchet MS"/>
              </a:rPr>
              <a:t> </a:t>
            </a:r>
            <a:r>
              <a:rPr lang="ko-KR" altLang="en-US" sz="2400" dirty="0">
                <a:latin typeface="Trebuchet MS"/>
                <a:cs typeface="Trebuchet MS"/>
              </a:rPr>
              <a:t>사용자 권한 분리 처리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2171700"/>
            <a:ext cx="532765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6020" dirty="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105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63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2120" y="2171700"/>
            <a:ext cx="563880" cy="5847080"/>
          </a:xfrm>
          <a:prstGeom prst="rect">
            <a:avLst/>
          </a:prstGeom>
        </p:spPr>
        <p:txBody>
          <a:bodyPr vert="horz" wrap="square" lIns="0" tIns="431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16350" spc="-4860" dirty="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sz="16350" spc="-5220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635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8700" y="2998412"/>
            <a:ext cx="16230600" cy="5269288"/>
            <a:chOff x="1028700" y="2871238"/>
            <a:chExt cx="16230600" cy="5269288"/>
          </a:xfrm>
        </p:grpSpPr>
        <p:sp>
          <p:nvSpPr>
            <p:cNvPr id="12" name="object 12"/>
            <p:cNvSpPr/>
            <p:nvPr/>
          </p:nvSpPr>
          <p:spPr>
            <a:xfrm>
              <a:off x="1028700" y="5778326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 flipH="1">
              <a:off x="8884919" y="2871238"/>
              <a:ext cx="60962" cy="5269288"/>
            </a:xfrm>
            <a:custGeom>
              <a:avLst/>
              <a:gdLst/>
              <a:ahLst/>
              <a:cxnLst/>
              <a:rect l="l" t="t" r="r" b="b"/>
              <a:pathLst>
                <a:path h="4867909">
                  <a:moveTo>
                    <a:pt x="0" y="4867355"/>
                  </a:moveTo>
                  <a:lnTo>
                    <a:pt x="0" y="0"/>
                  </a:lnTo>
                </a:path>
              </a:pathLst>
            </a:custGeom>
            <a:ln w="19048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FCD3C-E8CC-4984-93D8-E3EE22E17094}"/>
              </a:ext>
            </a:extLst>
          </p:cNvPr>
          <p:cNvSpPr txBox="1"/>
          <p:nvPr/>
        </p:nvSpPr>
        <p:spPr>
          <a:xfrm>
            <a:off x="2590800" y="286916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JWT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Authentication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19995-8E70-4AF4-96A5-74A27298F061}"/>
              </a:ext>
            </a:extLst>
          </p:cNvPr>
          <p:cNvSpPr txBox="1"/>
          <p:nvPr/>
        </p:nvSpPr>
        <p:spPr>
          <a:xfrm>
            <a:off x="10870892" y="286916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MySQL &amp; RESTful API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C7309-6953-4FC8-93D2-B44A76BD2529}"/>
              </a:ext>
            </a:extLst>
          </p:cNvPr>
          <p:cNvSpPr txBox="1"/>
          <p:nvPr/>
        </p:nvSpPr>
        <p:spPr>
          <a:xfrm>
            <a:off x="2594429" y="61349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Tailwind CSS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431F9B-1F1D-46CF-B90E-5B1B73C92A7E}"/>
              </a:ext>
            </a:extLst>
          </p:cNvPr>
          <p:cNvSpPr txBox="1"/>
          <p:nvPr/>
        </p:nvSpPr>
        <p:spPr>
          <a:xfrm>
            <a:off x="10870892" y="61349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Git &amp; GitHub</a:t>
            </a:r>
            <a:endParaRPr lang="ko-KR" altLang="en-US" sz="2400" b="1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406077C8-68F6-457A-A856-8FBFE6A33FEE}"/>
              </a:ext>
            </a:extLst>
          </p:cNvPr>
          <p:cNvSpPr txBox="1"/>
          <p:nvPr/>
        </p:nvSpPr>
        <p:spPr>
          <a:xfrm>
            <a:off x="11201401" y="3416859"/>
            <a:ext cx="5884504" cy="2143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sz="2400" dirty="0">
                <a:latin typeface="Trebuchet MS"/>
                <a:cs typeface="Trebuchet MS"/>
              </a:rPr>
              <a:t>Node.js </a:t>
            </a:r>
            <a:r>
              <a:rPr lang="ko-KR" altLang="en-US" sz="2400" dirty="0">
                <a:latin typeface="Trebuchet MS"/>
                <a:cs typeface="Trebuchet MS"/>
              </a:rPr>
              <a:t>서버에서 </a:t>
            </a:r>
            <a:r>
              <a:rPr lang="en-US" altLang="ko-KR" sz="2400" dirty="0">
                <a:latin typeface="Trebuchet MS"/>
                <a:cs typeface="Trebuchet MS"/>
              </a:rPr>
              <a:t>MY SQL</a:t>
            </a:r>
            <a:r>
              <a:rPr lang="ko-KR" altLang="en-US" sz="2400" dirty="0">
                <a:latin typeface="Trebuchet MS"/>
                <a:cs typeface="Trebuchet MS"/>
              </a:rPr>
              <a:t>과</a:t>
            </a:r>
            <a:r>
              <a:rPr lang="en-US" altLang="ko-KR" sz="2400" dirty="0">
                <a:latin typeface="Trebuchet MS"/>
                <a:cs typeface="Trebuchet MS"/>
              </a:rPr>
              <a:t> </a:t>
            </a:r>
            <a:r>
              <a:rPr lang="ko-KR" altLang="en-US" sz="2400" dirty="0">
                <a:latin typeface="Trebuchet MS"/>
                <a:cs typeface="Trebuchet MS"/>
              </a:rPr>
              <a:t>연결해 데이터 저장 및 조회 처리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dirty="0">
                <a:latin typeface="Trebuchet MS"/>
                <a:cs typeface="Trebuchet MS"/>
              </a:rPr>
              <a:t>Mysql2 </a:t>
            </a:r>
            <a:r>
              <a:rPr lang="ko-KR" altLang="en-US" sz="2400" dirty="0">
                <a:latin typeface="Trebuchet MS"/>
                <a:cs typeface="Trebuchet MS"/>
              </a:rPr>
              <a:t>모듈 사용하여 </a:t>
            </a:r>
            <a:r>
              <a:rPr lang="ko-KR" altLang="en-US" sz="2400" dirty="0"/>
              <a:t>게시글</a:t>
            </a:r>
            <a:r>
              <a:rPr lang="en-US" altLang="ko-KR" sz="2400" dirty="0"/>
              <a:t>·</a:t>
            </a:r>
            <a:r>
              <a:rPr lang="ko-KR" altLang="en-US" sz="2400" dirty="0"/>
              <a:t>댓글</a:t>
            </a:r>
            <a:r>
              <a:rPr lang="en-US" altLang="ko-KR" sz="2400" dirty="0"/>
              <a:t>·</a:t>
            </a:r>
            <a:r>
              <a:rPr lang="ko-KR" altLang="en-US" sz="2400" dirty="0"/>
              <a:t>유저 정보 관리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 err="1">
                <a:latin typeface="Trebuchet MS"/>
                <a:cs typeface="Trebuchet MS"/>
              </a:rPr>
              <a:t>프론트엔드와의</a:t>
            </a:r>
            <a:r>
              <a:rPr lang="ko-KR" altLang="en-US" sz="2400" dirty="0">
                <a:latin typeface="Trebuchet MS"/>
                <a:cs typeface="Trebuchet MS"/>
              </a:rPr>
              <a:t> 통신은 </a:t>
            </a:r>
            <a:r>
              <a:rPr lang="en-US" altLang="ko-KR" sz="2400" dirty="0">
                <a:latin typeface="Trebuchet MS"/>
                <a:cs typeface="Trebuchet MS"/>
              </a:rPr>
              <a:t>REST API</a:t>
            </a:r>
            <a:r>
              <a:rPr lang="ko-KR" altLang="en-US" sz="2400" dirty="0">
                <a:latin typeface="Trebuchet MS"/>
                <a:cs typeface="Trebuchet MS"/>
              </a:rPr>
              <a:t>로 설계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3F1E92DD-5DA8-4C66-B2DF-D2BAC809CDEB}"/>
              </a:ext>
            </a:extLst>
          </p:cNvPr>
          <p:cNvSpPr txBox="1"/>
          <p:nvPr/>
        </p:nvSpPr>
        <p:spPr>
          <a:xfrm>
            <a:off x="2777177" y="6723810"/>
            <a:ext cx="5600051" cy="129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반응형 </a:t>
            </a:r>
            <a:r>
              <a:rPr lang="en-US" altLang="ko-KR" sz="2400" dirty="0"/>
              <a:t>UI </a:t>
            </a:r>
            <a:r>
              <a:rPr lang="ko-KR" altLang="en-US" sz="2400" dirty="0"/>
              <a:t>및 </a:t>
            </a:r>
            <a:r>
              <a:rPr lang="ko-KR" altLang="en-US" sz="2400" dirty="0" err="1"/>
              <a:t>미니멀</a:t>
            </a:r>
            <a:r>
              <a:rPr lang="ko-KR" altLang="en-US" sz="2400" dirty="0"/>
              <a:t> 디자인 적용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유연한 스타일링으로 일관성 </a:t>
            </a:r>
            <a:endParaRPr lang="en-US" altLang="ko-KR" sz="2400" dirty="0"/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400" dirty="0"/>
              <a:t>      </a:t>
            </a:r>
            <a:r>
              <a:rPr lang="ko-KR" altLang="en-US" sz="2400" dirty="0"/>
              <a:t>있는</a:t>
            </a:r>
            <a:r>
              <a:rPr lang="en-US" altLang="ko-KR" sz="2400" dirty="0"/>
              <a:t> </a:t>
            </a:r>
            <a:r>
              <a:rPr lang="ko-KR" altLang="en-US" sz="2400" dirty="0"/>
              <a:t>화면 구성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7D9C465C-99C3-49FB-9BBE-0B8B5B65948C}"/>
              </a:ext>
            </a:extLst>
          </p:cNvPr>
          <p:cNvSpPr txBox="1"/>
          <p:nvPr/>
        </p:nvSpPr>
        <p:spPr>
          <a:xfrm>
            <a:off x="11201401" y="6723810"/>
            <a:ext cx="5487035" cy="8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/>
              <a:t>버전 관리 및 협업을  위한 </a:t>
            </a:r>
            <a:r>
              <a:rPr lang="en-US" altLang="ko-KR" sz="2400" dirty="0"/>
              <a:t>Git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dirty="0"/>
              <a:t>GitHub</a:t>
            </a:r>
            <a:r>
              <a:rPr lang="ko-KR" altLang="en-US" sz="2400" dirty="0"/>
              <a:t>를 통한 코드 공유 및 이슈 관리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E2AC-B55F-8173-809E-80BF4E06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47DCBE1-CFB9-6615-A735-7C953AC43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7071" y="4171668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테 </a:t>
            </a:r>
            <a:r>
              <a:rPr lang="ko-KR" altLang="en-US"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스</a:t>
            </a: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트</a:t>
            </a:r>
            <a:endParaRPr sz="8200" spc="254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8F7908B-77BA-2144-2AB2-2A23665F2B47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C17B700-C0DE-6394-A358-4252A133331C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21CABEB-016C-1FE1-D96F-ECB7FF4074AA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Holder 5">
            <a:extLst>
              <a:ext uri="{FF2B5EF4-FFF2-40B4-BE49-F238E27FC236}">
                <a16:creationId xmlns:a16="http://schemas.microsoft.com/office/drawing/2014/main" id="{E39BFAC0-67C6-2A31-C91F-27AEF35E0D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87400" y="49530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17</a:t>
            </a:fld>
            <a:endParaRPr lang="ko-KR" altLang="en-US" dirty="0"/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1D701ED6-0664-6DC9-3DD3-2FBEBB9657E5}"/>
              </a:ext>
            </a:extLst>
          </p:cNvPr>
          <p:cNvGrpSpPr/>
          <p:nvPr/>
        </p:nvGrpSpPr>
        <p:grpSpPr>
          <a:xfrm>
            <a:off x="0" y="9791700"/>
            <a:ext cx="18288000" cy="139065"/>
            <a:chOff x="0" y="10008763"/>
            <a:chExt cx="18288000" cy="139065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6049BC03-E2B9-AC6B-AD6C-CC62A28F89FC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5A5EE47-D76B-1902-34FE-8B04E3AEA76A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83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8FC0-2492-FE80-B446-DDE49502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37C2C4-0AEB-D3FB-81AB-81D7A29B18BF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7FEEBBF-AD2F-AFBE-182E-A42F96C060FC}"/>
              </a:ext>
            </a:extLst>
          </p:cNvPr>
          <p:cNvSpPr txBox="1"/>
          <p:nvPr/>
        </p:nvSpPr>
        <p:spPr>
          <a:xfrm>
            <a:off x="16096932" y="748602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E1C1816-E146-954E-993F-AC286F1D8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E82D3D3-6CD2-C9CB-4DBC-11FDBF0C21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4B37675C-CD2D-BAE8-C46A-F579616F6C06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176A7C2-8D64-857E-70E8-7D0E35375F1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5BEA5C97-9767-F343-288A-107E42AAABE4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A0AA9F5F-E75A-9CF4-E97C-CC042A6A4EB5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1480D539-B68E-A27F-D715-20F6024BE2D6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F3CD6B7B-B871-C7F5-2C5A-E8C90C918856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2" descr="Node.js">
            <a:extLst>
              <a:ext uri="{FF2B5EF4-FFF2-40B4-BE49-F238E27FC236}">
                <a16:creationId xmlns:a16="http://schemas.microsoft.com/office/drawing/2014/main" id="{C0EC1FC4-250E-DC0D-310D-55EA26FD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1" y="2807903"/>
            <a:ext cx="4393392" cy="14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@thunderclient">
            <a:extLst>
              <a:ext uri="{FF2B5EF4-FFF2-40B4-BE49-F238E27FC236}">
                <a16:creationId xmlns:a16="http://schemas.microsoft.com/office/drawing/2014/main" id="{6165B676-7BCD-661E-8F5F-B338C640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46" y="7069463"/>
            <a:ext cx="807918" cy="80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860E13-79FD-BD52-2608-39C4CA958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650" y="25527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22B61-CB06-CEAF-979B-537F34BE9C46}"/>
              </a:ext>
            </a:extLst>
          </p:cNvPr>
          <p:cNvSpPr txBox="1"/>
          <p:nvPr/>
        </p:nvSpPr>
        <p:spPr>
          <a:xfrm>
            <a:off x="1219200" y="6042162"/>
            <a:ext cx="62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http://localhost:4000/api/register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A890C-F646-9A40-B787-F8DE43157B98}"/>
              </a:ext>
            </a:extLst>
          </p:cNvPr>
          <p:cNvSpPr txBox="1"/>
          <p:nvPr/>
        </p:nvSpPr>
        <p:spPr>
          <a:xfrm>
            <a:off x="11715748" y="7180631"/>
            <a:ext cx="297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Thunder Client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10287000" y="6896100"/>
            <a:ext cx="4953000" cy="11195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EDA250FF-AC51-A054-313C-04D9E8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63" y="2261559"/>
            <a:ext cx="3206124" cy="213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7F61DC2-8145-E1EF-8C25-F4BE52512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532" y="5163639"/>
            <a:ext cx="680038" cy="7418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A34A79-4627-0DC5-84F7-4C9DC3D0CB3D}"/>
              </a:ext>
            </a:extLst>
          </p:cNvPr>
          <p:cNvSpPr txBox="1"/>
          <p:nvPr/>
        </p:nvSpPr>
        <p:spPr>
          <a:xfrm>
            <a:off x="11772900" y="5243781"/>
            <a:ext cx="224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EXTENSION</a:t>
            </a:r>
            <a:endParaRPr lang="ko-KR" altLang="en-US" sz="3200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0489B61-8838-14B5-7E40-E1672AF899F3}"/>
              </a:ext>
            </a:extLst>
          </p:cNvPr>
          <p:cNvCxnSpPr>
            <a:cxnSpLocks/>
          </p:cNvCxnSpPr>
          <p:nvPr/>
        </p:nvCxnSpPr>
        <p:spPr>
          <a:xfrm>
            <a:off x="12573000" y="4533900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329BA3-AD84-8B9B-8281-6DE7DE8A9196}"/>
              </a:ext>
            </a:extLst>
          </p:cNvPr>
          <p:cNvCxnSpPr>
            <a:cxnSpLocks/>
          </p:cNvCxnSpPr>
          <p:nvPr/>
        </p:nvCxnSpPr>
        <p:spPr>
          <a:xfrm>
            <a:off x="12589565" y="6057900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030B0A-B46F-894E-B218-038ACB6D757D}"/>
              </a:ext>
            </a:extLst>
          </p:cNvPr>
          <p:cNvCxnSpPr/>
          <p:nvPr/>
        </p:nvCxnSpPr>
        <p:spPr>
          <a:xfrm>
            <a:off x="882963" y="4398975"/>
            <a:ext cx="70923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673C30E-FD89-B49B-1EAB-880E04BC1467}"/>
              </a:ext>
            </a:extLst>
          </p:cNvPr>
          <p:cNvCxnSpPr>
            <a:cxnSpLocks/>
          </p:cNvCxnSpPr>
          <p:nvPr/>
        </p:nvCxnSpPr>
        <p:spPr>
          <a:xfrm>
            <a:off x="3923549" y="3709359"/>
            <a:ext cx="858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5">
            <a:extLst>
              <a:ext uri="{FF2B5EF4-FFF2-40B4-BE49-F238E27FC236}">
                <a16:creationId xmlns:a16="http://schemas.microsoft.com/office/drawing/2014/main" id="{CCBFD47E-F379-8BE6-0FD4-C60DDA71A7B7}"/>
              </a:ext>
            </a:extLst>
          </p:cNvPr>
          <p:cNvSpPr txBox="1"/>
          <p:nvPr/>
        </p:nvSpPr>
        <p:spPr>
          <a:xfrm>
            <a:off x="3324225" y="5305248"/>
            <a:ext cx="2057400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API 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위치</a:t>
            </a: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DE66B06A-9DFF-FC6D-7A1B-E55FC3B3EC07}"/>
              </a:ext>
            </a:extLst>
          </p:cNvPr>
          <p:cNvSpPr txBox="1"/>
          <p:nvPr/>
        </p:nvSpPr>
        <p:spPr>
          <a:xfrm>
            <a:off x="5091113" y="7719176"/>
            <a:ext cx="4457700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Data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 넣어 테스트 진행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6BC2AD-AA0E-2061-1942-3E7DBB386A87}"/>
              </a:ext>
            </a:extLst>
          </p:cNvPr>
          <p:cNvCxnSpPr/>
          <p:nvPr/>
        </p:nvCxnSpPr>
        <p:spPr>
          <a:xfrm>
            <a:off x="806763" y="6642675"/>
            <a:ext cx="70923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9404469-6CDB-7682-A8CD-FC9218FCA503}"/>
              </a:ext>
            </a:extLst>
          </p:cNvPr>
          <p:cNvCxnSpPr>
            <a:cxnSpLocks/>
            <a:stCxn id="5" idx="2"/>
            <a:endCxn id="12" idx="1"/>
          </p:cNvCxnSpPr>
          <p:nvPr/>
        </p:nvCxnSpPr>
        <p:spPr>
          <a:xfrm rot="16200000" flipH="1">
            <a:off x="6905502" y="4074361"/>
            <a:ext cx="828923" cy="593407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5">
            <a:extLst>
              <a:ext uri="{FF2B5EF4-FFF2-40B4-BE49-F238E27FC236}">
                <a16:creationId xmlns:a16="http://schemas.microsoft.com/office/drawing/2014/main" id="{CCBFD47E-F379-8BE6-0FD4-C60DDA71A7B7}"/>
              </a:ext>
            </a:extLst>
          </p:cNvPr>
          <p:cNvSpPr txBox="1"/>
          <p:nvPr/>
        </p:nvSpPr>
        <p:spPr>
          <a:xfrm>
            <a:off x="2759317" y="2544587"/>
            <a:ext cx="3339616" cy="61978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3400" dirty="0">
                <a:solidFill>
                  <a:srgbClr val="000000"/>
                </a:solidFill>
                <a:latin typeface="Trebuchet MS"/>
                <a:cs typeface="Trebuchet MS"/>
              </a:rPr>
              <a:t>Mysql2 </a:t>
            </a: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모듈 사용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489B61-8838-14B5-7E40-E1672AF899F3}"/>
              </a:ext>
            </a:extLst>
          </p:cNvPr>
          <p:cNvCxnSpPr>
            <a:cxnSpLocks/>
          </p:cNvCxnSpPr>
          <p:nvPr/>
        </p:nvCxnSpPr>
        <p:spPr>
          <a:xfrm>
            <a:off x="4352926" y="4578864"/>
            <a:ext cx="0" cy="5847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63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 animBg="1"/>
      <p:bldP spid="27" grpId="0"/>
      <p:bldP spid="39" grpId="0"/>
      <p:bldP spid="40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1C874-E111-B953-2A9B-C0657F1F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0518F8-8536-AB9D-EF2A-62F2D11570EE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153F6E6-5427-EC83-5392-330ED2F1E0D8}"/>
              </a:ext>
            </a:extLst>
          </p:cNvPr>
          <p:cNvSpPr txBox="1"/>
          <p:nvPr/>
        </p:nvSpPr>
        <p:spPr>
          <a:xfrm>
            <a:off x="16096932" y="696446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lang="ko-KR" altLang="en-US"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E77E3B-12D2-DA54-A153-686986484D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A573DCA3-767F-4C50-B088-68BA9C3EBC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6ACB90-9127-67ED-1AD3-98B148F2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40" t="-1" r="22962" b="21447"/>
          <a:stretch>
            <a:fillRect/>
          </a:stretch>
        </p:blipFill>
        <p:spPr>
          <a:xfrm>
            <a:off x="7569767" y="1676666"/>
            <a:ext cx="10153153" cy="6495319"/>
          </a:xfrm>
          <a:prstGeom prst="rect">
            <a:avLst/>
          </a:prstGeom>
        </p:spPr>
      </p:pic>
      <p:grpSp>
        <p:nvGrpSpPr>
          <p:cNvPr id="13" name="object 3">
            <a:extLst>
              <a:ext uri="{FF2B5EF4-FFF2-40B4-BE49-F238E27FC236}">
                <a16:creationId xmlns:a16="http://schemas.microsoft.com/office/drawing/2014/main" id="{56F1041D-EB8E-22CB-86FA-B78B6930437F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801C349E-4348-EECF-E4EF-A1EEBD8B8B60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E6073BF-2FC2-934B-D0C5-4B8BB49F7912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AFB10FAC-23B7-2DFA-F6B8-00CF2168B1A1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924E6BC2-3D8C-07C0-7C70-1209ABFA71C3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743EE842-72F4-BE1A-5F59-8FEA0E581796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F2F1CE94-31E8-814A-683F-1D068C802EAB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ADA598-D7FB-140E-CB71-5170085E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701B87F-69FD-AD45-CE55-1FA4588ACF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31DD5-C468-1918-8857-A7E37FCCDE89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6F750FE-1E75-A176-A9E7-65A035066C1D}"/>
              </a:ext>
            </a:extLst>
          </p:cNvPr>
          <p:cNvCxnSpPr>
            <a:cxnSpLocks/>
          </p:cNvCxnSpPr>
          <p:nvPr/>
        </p:nvCxnSpPr>
        <p:spPr>
          <a:xfrm>
            <a:off x="9772793" y="2716314"/>
            <a:ext cx="1638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9391507" y="3619500"/>
            <a:ext cx="2038493" cy="194435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8773" y="965130"/>
            <a:ext cx="1467827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37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팀  원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2949161" y="7000220"/>
            <a:ext cx="3863561" cy="243310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latin typeface="Trebuchet MS"/>
                <a:cs typeface="Trebuchet MS"/>
              </a:rPr>
              <a:t>강 민 성</a:t>
            </a:r>
            <a:r>
              <a:rPr lang="en-US" altLang="ko-KR" sz="2700" dirty="0">
                <a:latin typeface="Trebuchet MS"/>
                <a:cs typeface="Trebuchet MS"/>
              </a:rPr>
              <a:t>(2105060)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latin typeface="Trebuchet MS"/>
                <a:cs typeface="Trebuchet MS"/>
              </a:rPr>
              <a:t>  </a:t>
            </a:r>
            <a:r>
              <a:rPr lang="en-US" altLang="ko-KR" sz="2700" dirty="0">
                <a:latin typeface="Trebuchet MS"/>
                <a:cs typeface="Trebuchet MS"/>
              </a:rPr>
              <a:t>-</a:t>
            </a:r>
            <a:r>
              <a:rPr lang="ko-KR" altLang="en-US" sz="2700" dirty="0">
                <a:latin typeface="Trebuchet MS"/>
                <a:cs typeface="Trebuchet MS"/>
              </a:rPr>
              <a:t>  디자인 담당</a:t>
            </a:r>
            <a:endParaRPr lang="en-US" altLang="ko-KR" sz="2700" dirty="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latin typeface="Trebuchet MS"/>
                <a:cs typeface="Trebuchet MS"/>
              </a:rPr>
              <a:t>  </a:t>
            </a:r>
            <a:r>
              <a:rPr lang="en-US" altLang="ko-KR" sz="2700" dirty="0">
                <a:latin typeface="Trebuchet MS"/>
                <a:cs typeface="Trebuchet MS"/>
              </a:rPr>
              <a:t>-</a:t>
            </a:r>
            <a:r>
              <a:rPr lang="ko-KR" altLang="en-US" sz="2700" dirty="0">
                <a:latin typeface="Trebuchet MS"/>
                <a:cs typeface="Trebuchet MS"/>
              </a:rPr>
              <a:t>  UI/UX 설계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latin typeface="Trebuchet MS"/>
                <a:cs typeface="Trebuchet MS"/>
              </a:rPr>
              <a:t>  </a:t>
            </a:r>
            <a:r>
              <a:rPr lang="en-US" altLang="ko-KR" sz="2700" dirty="0">
                <a:latin typeface="Trebuchet MS"/>
                <a:cs typeface="Trebuchet MS"/>
              </a:rPr>
              <a:t>-</a:t>
            </a:r>
            <a:r>
              <a:rPr lang="ko-KR" altLang="en-US" sz="2700" dirty="0">
                <a:latin typeface="Trebuchet MS"/>
                <a:cs typeface="Trebuchet MS"/>
              </a:rPr>
              <a:t>  기획 및 스타일 구성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 dirty="0">
              <a:latin typeface="Trebuchet MS"/>
              <a:cs typeface="Trebuchet MS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8020" r="28140" b="25430"/>
          <a:stretch>
            <a:fillRect/>
          </a:stretch>
        </p:blipFill>
        <p:spPr>
          <a:xfrm>
            <a:off x="2286000" y="2640888"/>
            <a:ext cx="3786820" cy="41788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90" t="1590" r="11810" b="12560"/>
          <a:stretch>
            <a:fillRect/>
          </a:stretch>
        </p:blipFill>
        <p:spPr>
          <a:xfrm>
            <a:off x="6611652" y="2682748"/>
            <a:ext cx="5077781" cy="40821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50361" y="2334827"/>
            <a:ext cx="3324225" cy="4432300"/>
          </a:xfrm>
          <a:prstGeom prst="rect">
            <a:avLst/>
          </a:prstGeom>
        </p:spPr>
      </p:pic>
      <p:sp>
        <p:nvSpPr>
          <p:cNvPr id="15" name="object 5"/>
          <p:cNvSpPr txBox="1"/>
          <p:nvPr/>
        </p:nvSpPr>
        <p:spPr>
          <a:xfrm>
            <a:off x="7825871" y="7000874"/>
            <a:ext cx="3863562" cy="243310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허 성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(2106004)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프론트 엔드 담당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웹 인터페이스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반응형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UI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구현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12877800" y="7000220"/>
            <a:ext cx="3863562" cy="292791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황 인 재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(2106016)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  - 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백 엔드 담당</a:t>
            </a:r>
            <a:endParaRPr lang="en-US" altLang="ko-KR" sz="27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MySQL, Node.js 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연동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endParaRPr lang="en-US" altLang="ko-KR" sz="27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인증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 dirty="0">
                <a:solidFill>
                  <a:srgbClr val="000000"/>
                </a:solidFill>
                <a:latin typeface="Trebuchet MS"/>
                <a:cs typeface="Trebuchet MS"/>
              </a:rPr>
              <a:t> 데이터베이스 관리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ADF158-2660-8782-2B94-933581269D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008" y="1827104"/>
            <a:ext cx="3688080" cy="49926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BE90D5-0915-9CC0-D3B7-ADCD4DE54F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37" y="2033017"/>
            <a:ext cx="3324224" cy="47868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797F09-4C59-D67E-C1AE-7722786E9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1774567"/>
            <a:ext cx="3558761" cy="50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D45A-227A-18EA-F5BB-82068859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EEC93C-5147-9C21-B95B-11D7905DBF6C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679A008-39BA-ED3F-72B9-922EFC0F1E25}"/>
              </a:ext>
            </a:extLst>
          </p:cNvPr>
          <p:cNvSpPr txBox="1"/>
          <p:nvPr/>
        </p:nvSpPr>
        <p:spPr>
          <a:xfrm>
            <a:off x="16096932" y="683260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lang="ko-KR" altLang="en-US"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82897C3-6409-BEED-029D-B4958C7212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3ED03CAD-746C-E13B-0016-544228AA53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070F661E-BEA4-D5F3-744D-87E92E87A6BD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6CB58640-AD41-2657-BEA1-FD7C4C2CE8FA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AF21A290-E8BC-16D4-81B3-5F403E2AFDE3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80B8EB01-9316-B223-5F21-AA8C05FA61CA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0DF335F-ADA5-FB94-E50A-FFDBB3137E04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2D6D06A1-0DD6-CD32-C52A-729C11C12B81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90CE6F81-0993-0AB1-19F5-205C1B69C244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C6E729-FDD0-E324-D95D-D5540114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6CCDB28-86C2-8B55-11A7-6860037891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FC66BC-4EE8-191A-9EF9-9503AD772BB7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0DFE86-F1C9-3353-2545-D5C698F1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914" y="1746197"/>
            <a:ext cx="10118796" cy="6411932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BAE7A92-0B9D-D211-6ABE-0284DAAA06A1}"/>
              </a:ext>
            </a:extLst>
          </p:cNvPr>
          <p:cNvSpPr/>
          <p:nvPr/>
        </p:nvSpPr>
        <p:spPr>
          <a:xfrm>
            <a:off x="12553122" y="2324100"/>
            <a:ext cx="990600" cy="628567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F00B752F-A4CE-B9C3-64B1-E3E0A8D72612}"/>
              </a:ext>
            </a:extLst>
          </p:cNvPr>
          <p:cNvSpPr/>
          <p:nvPr/>
        </p:nvSpPr>
        <p:spPr>
          <a:xfrm>
            <a:off x="13543722" y="2999161"/>
            <a:ext cx="1391478" cy="907691"/>
          </a:xfrm>
          <a:prstGeom prst="donut">
            <a:avLst>
              <a:gd name="adj" fmla="val 11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3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7722F-8FA9-2D9B-CB6C-329884CB2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9D43D9C-4548-4647-C6B4-44759FFA2C81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9E30F24-6465-19AA-C629-AD00D0FFFCBC}"/>
              </a:ext>
            </a:extLst>
          </p:cNvPr>
          <p:cNvSpPr txBox="1"/>
          <p:nvPr/>
        </p:nvSpPr>
        <p:spPr>
          <a:xfrm>
            <a:off x="16096932" y="696446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lang="ko-KR" altLang="en-US"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9CC10EA5-CC09-1CF5-D81F-2E00BD54B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6886A15B-DDC2-F0B4-4E68-5D1144B886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223F1B9B-46AB-1DF8-D5A1-46656B1047E3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BD8A57C7-CCD7-AE68-B4A2-1A64ED0642A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78369607-0626-D7E3-B5C3-165DFDBD2330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585F0064-949A-D3F9-B409-E9584208A8E6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B44927CE-C475-C03D-A554-575BE86E3EA3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34149DBA-5A46-7F4B-ECDC-03F9AC8715E0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42C6D98F-C7A0-B391-B798-C0457EBD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15934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76F842-40DC-D530-4804-8842B2FC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139" y="1448525"/>
            <a:ext cx="12126861" cy="8111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1C830A-38BA-1AF7-C924-AFEA20EB7805}"/>
              </a:ext>
            </a:extLst>
          </p:cNvPr>
          <p:cNvSpPr txBox="1"/>
          <p:nvPr/>
        </p:nvSpPr>
        <p:spPr>
          <a:xfrm>
            <a:off x="838200" y="48019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SELECT * FROM user;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9196252" y="1953919"/>
            <a:ext cx="1852748" cy="3701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8610600" y="6246700"/>
            <a:ext cx="7315200" cy="281847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04AAD-EF9D-9355-C9E8-7D6DF635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38F9EBC-E9D3-0DBF-EF79-0A122915A2B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AD7FE60-F361-8A5C-4969-319420C168AC}"/>
              </a:ext>
            </a:extLst>
          </p:cNvPr>
          <p:cNvSpPr txBox="1"/>
          <p:nvPr/>
        </p:nvSpPr>
        <p:spPr>
          <a:xfrm>
            <a:off x="16154400" y="647700"/>
            <a:ext cx="194373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lang="ko-KR" altLang="en-US"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71202A3-AE75-1548-A8CC-45A485CAB8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테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스</a:t>
            </a: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4700" spc="-445" dirty="0" err="1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EA207C90-D859-A246-D820-654A6B79F1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29E4A99E-1DA3-5F39-D894-845D642B6517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56F5BD7F-9408-5F3F-1C92-8423D241C427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A56BEEBC-BE35-944A-B4E2-497AC81F7FCD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029C3861-4C00-8935-F5BA-8CD869F54DA8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DA49C5E7-03CB-BB92-90AB-DE103BA796F6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E2ED8417-5CA7-1640-7510-EC83A4DCEE40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ECAAA1C8-5324-3667-5EBB-FFFAE3AD07BC}"/>
              </a:ext>
            </a:extLst>
          </p:cNvPr>
          <p:cNvSpPr txBox="1"/>
          <p:nvPr/>
        </p:nvSpPr>
        <p:spPr>
          <a:xfrm>
            <a:off x="565080" y="2543018"/>
            <a:ext cx="3508513" cy="40877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{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"username": "2100011",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"password": "xodnd21",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"name":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>
                <a:latin typeface="+mj-ea"/>
                <a:ea typeface="+mj-ea"/>
                <a:cs typeface="Trebuchet MS"/>
              </a:rPr>
              <a:t>nickname": "bigboybark02",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"email":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testxodnd</a:t>
            </a:r>
            <a:r>
              <a:rPr lang="en-US" sz="2000" dirty="0">
                <a:latin typeface="+mj-ea"/>
                <a:ea typeface="+mj-ea"/>
                <a:cs typeface="Trebuchet MS"/>
              </a:rPr>
              <a:t>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"gender": "male",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  "bio": "</a:t>
            </a:r>
            <a:r>
              <a:rPr lang="ko-KR" altLang="en-US" sz="2000" dirty="0">
                <a:latin typeface="+mj-ea"/>
                <a:ea typeface="+mj-ea"/>
                <a:cs typeface="Trebuchet MS"/>
              </a:rPr>
              <a:t>나 사나이 박태웅</a:t>
            </a:r>
            <a:r>
              <a:rPr lang="en-US" altLang="ko-KR" sz="2000" dirty="0">
                <a:latin typeface="+mj-ea"/>
                <a:ea typeface="+mj-ea"/>
                <a:cs typeface="Trebuchet MS"/>
              </a:rPr>
              <a:t>.",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altLang="ko-KR" sz="2000" dirty="0">
                <a:latin typeface="+mj-ea"/>
                <a:ea typeface="+mj-ea"/>
                <a:cs typeface="Trebuchet MS"/>
              </a:rPr>
              <a:t>  "</a:t>
            </a:r>
            <a:r>
              <a:rPr lang="en-US" sz="2000" dirty="0" err="1">
                <a:latin typeface="+mj-ea"/>
                <a:ea typeface="+mj-ea"/>
                <a:cs typeface="Trebuchet MS"/>
              </a:rPr>
              <a:t>profile_img</a:t>
            </a:r>
            <a:r>
              <a:rPr lang="en-US" sz="2000" dirty="0">
                <a:latin typeface="+mj-ea"/>
                <a:ea typeface="+mj-ea"/>
                <a:cs typeface="Trebuchet MS"/>
              </a:rPr>
              <a:t>": ""</a:t>
            </a:r>
          </a:p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lang="en-US" sz="2000" dirty="0">
                <a:latin typeface="+mj-ea"/>
                <a:ea typeface="+mj-ea"/>
                <a:cs typeface="Trebuchet MS"/>
              </a:rPr>
              <a:t>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F83FD3-7256-81C1-A5F0-6D70E9B0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76" y="6008213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81F63AD-652C-BF82-CE35-43C37684F0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7096" y="4534495"/>
            <a:ext cx="2110870" cy="835338"/>
          </a:xfrm>
          <a:prstGeom prst="bentConnector3">
            <a:avLst>
              <a:gd name="adj1" fmla="val -2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8389AD-9DFC-A650-ABEE-77D8580AEF7F}"/>
              </a:ext>
            </a:extLst>
          </p:cNvPr>
          <p:cNvSpPr txBox="1"/>
          <p:nvPr/>
        </p:nvSpPr>
        <p:spPr>
          <a:xfrm>
            <a:off x="1371600" y="193925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data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4347E-EE6F-5FF2-436B-5DCA3E05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44" y="1705639"/>
            <a:ext cx="10118796" cy="6493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638FD2-0CA3-7E37-1DF8-B7E7FC5E3E7F}"/>
              </a:ext>
            </a:extLst>
          </p:cNvPr>
          <p:cNvSpPr txBox="1"/>
          <p:nvPr/>
        </p:nvSpPr>
        <p:spPr>
          <a:xfrm>
            <a:off x="5691964" y="4558725"/>
            <a:ext cx="16706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/>
              <a:t>Re-Enter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8EA20A-9717-45C0-0225-931EB50F44CA}"/>
              </a:ext>
            </a:extLst>
          </p:cNvPr>
          <p:cNvSpPr/>
          <p:nvPr/>
        </p:nvSpPr>
        <p:spPr>
          <a:xfrm>
            <a:off x="13411200" y="2354427"/>
            <a:ext cx="3352800" cy="13757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2E21EF-1901-1126-3B1A-0B867D7A9556}"/>
              </a:ext>
            </a:extLst>
          </p:cNvPr>
          <p:cNvSpPr/>
          <p:nvPr/>
        </p:nvSpPr>
        <p:spPr>
          <a:xfrm>
            <a:off x="5686240" y="4492584"/>
            <a:ext cx="1670676" cy="68330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0BC33-D0FB-4ECF-7E06-A5F4D780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E579ADE-7C3C-A05A-7B5A-2617C13CC3E7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FE46737-BD1A-67D0-27EE-1C85EECE0DF4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89ABA57-9A34-C923-C920-51F01D337AD5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07D76796-377A-7F2C-3A1E-0B9AAFB76B56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D17E5C6-5B91-7A65-5620-C942D2BE2105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03A8C9A-235C-46AA-975E-A8830C09EE89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F351F645-6C7B-48AE-F585-8203C6A068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11200" y="57150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0D29BD0-205B-6924-1DC8-1AFE3D39E1F6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유지보수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13936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2C42F-E9C7-0D00-3D8C-75DCE574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0C7EC5-29D6-5681-8BC0-F626AF54217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71F8500-7B47-13DB-5606-A6169F851F6E}"/>
              </a:ext>
            </a:extLst>
          </p:cNvPr>
          <p:cNvSpPr txBox="1"/>
          <p:nvPr/>
        </p:nvSpPr>
        <p:spPr>
          <a:xfrm>
            <a:off x="16002000" y="635063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유지보수</a:t>
            </a:r>
            <a:endParaRPr lang="ko-KR" altLang="en-US"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FFEDF78-6EA6-7529-680C-4974FFF31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845883"/>
            <a:ext cx="220027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spc="-445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유지보수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14" name="Holder 6">
            <a:extLst>
              <a:ext uri="{FF2B5EF4-FFF2-40B4-BE49-F238E27FC236}">
                <a16:creationId xmlns:a16="http://schemas.microsoft.com/office/drawing/2014/main" id="{8C9ECBC0-74E3-1639-B3F8-AA25C7C601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6508472F-557A-B646-DCD9-B7F3336D450F}"/>
              </a:ext>
            </a:extLst>
          </p:cNvPr>
          <p:cNvGrpSpPr/>
          <p:nvPr/>
        </p:nvGrpSpPr>
        <p:grpSpPr>
          <a:xfrm>
            <a:off x="0" y="10004953"/>
            <a:ext cx="18288000" cy="139065"/>
            <a:chOff x="0" y="10008763"/>
            <a:chExt cx="18288000" cy="13906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4D8ECBD4-7F4C-82DB-38A5-C48CA18A37F9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1410B2A4-72D5-35C7-7271-F71A90789D03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6">
            <a:extLst>
              <a:ext uri="{FF2B5EF4-FFF2-40B4-BE49-F238E27FC236}">
                <a16:creationId xmlns:a16="http://schemas.microsoft.com/office/drawing/2014/main" id="{BDD012BB-8477-54C8-6473-58F914631ED6}"/>
              </a:ext>
            </a:extLst>
          </p:cNvPr>
          <p:cNvGrpSpPr/>
          <p:nvPr/>
        </p:nvGrpSpPr>
        <p:grpSpPr>
          <a:xfrm>
            <a:off x="0" y="9713230"/>
            <a:ext cx="18288000" cy="139065"/>
            <a:chOff x="0" y="9717040"/>
            <a:chExt cx="18288000" cy="139065"/>
          </a:xfrm>
        </p:grpSpPr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A51D86C-D131-BE6B-68A3-842FDF83791F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2DD6666B-A46E-A474-4A8B-70797154E5F3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DD41F8FA-854A-B88E-7B7F-B773A6702FF9}"/>
              </a:ext>
            </a:extLst>
          </p:cNvPr>
          <p:cNvSpPr txBox="1"/>
          <p:nvPr/>
        </p:nvSpPr>
        <p:spPr>
          <a:xfrm>
            <a:off x="11125200" y="5508130"/>
            <a:ext cx="5447650" cy="404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700"/>
              </a:lnSpc>
              <a:spcBef>
                <a:spcPts val="100"/>
              </a:spcBef>
              <a:buFontTx/>
              <a:buChar char="-"/>
            </a:pPr>
            <a:endParaRPr lang="en-US" altLang="ko-KR" sz="2400" dirty="0">
              <a:latin typeface="Trebuchet MS"/>
              <a:cs typeface="Trebuchet MS"/>
            </a:endParaRPr>
          </a:p>
        </p:txBody>
      </p:sp>
      <p:pic>
        <p:nvPicPr>
          <p:cNvPr id="4" name="Picture 2" descr="With GitHub - PyXAI documentation">
            <a:extLst>
              <a:ext uri="{FF2B5EF4-FFF2-40B4-BE49-F238E27FC236}">
                <a16:creationId xmlns:a16="http://schemas.microsoft.com/office/drawing/2014/main" id="{24D44E59-422A-298A-DE5A-1321B65E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152900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ABFFDA-2838-F9C3-A4FD-D7A947FD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1766878"/>
            <a:ext cx="5929621" cy="7044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340566D-F98D-42E3-028C-69C1EA7D9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780526"/>
            <a:ext cx="6237256" cy="7004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50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4.44444E-6 L -0.34036 -0.16682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5" y="-8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3B9D-8AC7-C1E9-0881-A8C3AD2B5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73DCE4C-8979-0C71-26FB-7F82475EE9B9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46DDAE0-E195-09DA-6D23-806366413943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577D063-CC5F-7690-18D6-C26BFB302EAC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E649843B-7827-091B-22AE-064B28E3FC37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52A62B5-A6FA-B91E-9BD7-8CF93FCBFBA7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85712744-081D-6228-3874-FF445B1D0F7D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49E646FE-9552-1574-A2A7-B5E39389EE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11200" y="449946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F022E31-74BC-7DD8-9170-F5DA872C4D01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진행 계</a:t>
            </a:r>
            <a:r>
              <a:rPr lang="ko-KR" altLang="en-US" sz="8200" kern="0" spc="20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획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39663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0A89B-2498-E096-C5D3-EFA2EBB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0490906-CC80-A4F7-8DDD-A60BBE7DFFA3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3D0AEF0-F480-AC17-BB87-1EAA9BCE8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1832" y="988329"/>
            <a:ext cx="2662142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 dirty="0">
                <a:latin typeface="바탕"/>
                <a:cs typeface="바탕"/>
              </a:rPr>
              <a:t>월별 계획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EE21B2B7-25EB-3306-0096-B8C9DE99BF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717E1FFE-1D05-A38B-2D8B-2980E17446C6}"/>
              </a:ext>
            </a:extLst>
          </p:cNvPr>
          <p:cNvGrpSpPr/>
          <p:nvPr/>
        </p:nvGrpSpPr>
        <p:grpSpPr>
          <a:xfrm>
            <a:off x="533400" y="4258331"/>
            <a:ext cx="16687800" cy="384305"/>
            <a:chOff x="1676416" y="4451154"/>
            <a:chExt cx="14325600" cy="314841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54399DC0-9A42-5203-C904-FC51EFC13C1F}"/>
                </a:ext>
              </a:extLst>
            </p:cNvPr>
            <p:cNvSpPr/>
            <p:nvPr/>
          </p:nvSpPr>
          <p:spPr>
            <a:xfrm>
              <a:off x="1676416" y="4604903"/>
              <a:ext cx="14325600" cy="62299"/>
            </a:xfrm>
            <a:custGeom>
              <a:avLst/>
              <a:gdLst/>
              <a:ahLst/>
              <a:cxnLst/>
              <a:rect l="l" t="t" r="r" b="b"/>
              <a:pathLst>
                <a:path w="1234948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7D46537A-0970-E9B5-8442-FD428700F788}"/>
                </a:ext>
              </a:extLst>
            </p:cNvPr>
            <p:cNvSpPr/>
            <p:nvPr/>
          </p:nvSpPr>
          <p:spPr>
            <a:xfrm>
              <a:off x="2590816" y="4451154"/>
              <a:ext cx="10695365" cy="314841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dirty="0"/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BC6D3C84-0EE2-45DE-9399-58C147798AB0}"/>
              </a:ext>
            </a:extLst>
          </p:cNvPr>
          <p:cNvSpPr txBox="1"/>
          <p:nvPr/>
        </p:nvSpPr>
        <p:spPr>
          <a:xfrm>
            <a:off x="990600" y="267462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43A42F81-E17A-8B59-D3FF-FDBFADC1F72F}"/>
              </a:ext>
            </a:extLst>
          </p:cNvPr>
          <p:cNvSpPr txBox="1"/>
          <p:nvPr/>
        </p:nvSpPr>
        <p:spPr>
          <a:xfrm>
            <a:off x="4925692" y="2668171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E10ECFB1-7C8A-325B-F50C-01BED5B0C30B}"/>
              </a:ext>
            </a:extLst>
          </p:cNvPr>
          <p:cNvSpPr txBox="1"/>
          <p:nvPr/>
        </p:nvSpPr>
        <p:spPr>
          <a:xfrm>
            <a:off x="88880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5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5B3FB245-382E-FBE9-8DC7-BD601758E5C7}"/>
              </a:ext>
            </a:extLst>
          </p:cNvPr>
          <p:cNvSpPr txBox="1"/>
          <p:nvPr/>
        </p:nvSpPr>
        <p:spPr>
          <a:xfrm>
            <a:off x="128504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6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2B43A-F640-16A9-29F1-9897D87F5729}"/>
              </a:ext>
            </a:extLst>
          </p:cNvPr>
          <p:cNvSpPr txBox="1"/>
          <p:nvPr/>
        </p:nvSpPr>
        <p:spPr>
          <a:xfrm>
            <a:off x="2011017" y="3753436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착수 및 계획 수립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0879F-B386-AB70-C9A7-05D7E3030DA8}"/>
              </a:ext>
            </a:extLst>
          </p:cNvPr>
          <p:cNvSpPr txBox="1"/>
          <p:nvPr/>
        </p:nvSpPr>
        <p:spPr>
          <a:xfrm>
            <a:off x="5895596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요구사항 정의 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8A976-F99E-1647-6997-98A8E802A230}"/>
              </a:ext>
            </a:extLst>
          </p:cNvPr>
          <p:cNvSpPr txBox="1"/>
          <p:nvPr/>
        </p:nvSpPr>
        <p:spPr>
          <a:xfrm>
            <a:off x="99060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스택 전환 및 </a:t>
            </a:r>
            <a:r>
              <a:rPr lang="ko-KR" altLang="en-US" sz="2000" b="1" spc="-3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백엔드</a:t>
            </a:r>
            <a:r>
              <a:rPr lang="ko-KR" altLang="en-US" sz="2000" b="1" spc="-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착수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AFEA9-5E64-2DD7-7723-0FECAF0E8F08}"/>
              </a:ext>
            </a:extLst>
          </p:cNvPr>
          <p:cNvSpPr txBox="1"/>
          <p:nvPr/>
        </p:nvSpPr>
        <p:spPr>
          <a:xfrm>
            <a:off x="138684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엔드 설계 완료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1D1E3-8336-476A-F2EA-4AB2749F9B58}"/>
              </a:ext>
            </a:extLst>
          </p:cNvPr>
          <p:cNvSpPr txBox="1"/>
          <p:nvPr/>
        </p:nvSpPr>
        <p:spPr>
          <a:xfrm>
            <a:off x="990600" y="4866543"/>
            <a:ext cx="4177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 시작과 함께 </a:t>
            </a:r>
            <a:r>
              <a:rPr lang="ko-KR" altLang="en-US" b="1" dirty="0"/>
              <a:t>폭포수</a:t>
            </a:r>
            <a:r>
              <a:rPr lang="en-US" altLang="ko-KR" b="1" dirty="0"/>
              <a:t>(Waterfall) </a:t>
            </a:r>
            <a:r>
              <a:rPr lang="ko-KR" altLang="en-US" b="1" dirty="0"/>
              <a:t>모델 </a:t>
            </a:r>
            <a:r>
              <a:rPr lang="ko-KR" altLang="en-US" dirty="0"/>
              <a:t>기반으로 개발 방식 확정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일정과 마일스톤을 구체적으로 설정하고</a:t>
            </a:r>
            <a:r>
              <a:rPr lang="en-US" altLang="ko-KR" dirty="0"/>
              <a:t>, </a:t>
            </a:r>
            <a:r>
              <a:rPr lang="ko-KR" altLang="en-US" dirty="0"/>
              <a:t>초기 요구사항을 수집함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77B8A-B46C-3C90-0AEE-A22A4B4065FF}"/>
              </a:ext>
            </a:extLst>
          </p:cNvPr>
          <p:cNvSpPr txBox="1"/>
          <p:nvPr/>
        </p:nvSpPr>
        <p:spPr>
          <a:xfrm>
            <a:off x="5167946" y="486400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기능</a:t>
            </a:r>
            <a:r>
              <a:rPr lang="en-US" altLang="ko-KR" dirty="0"/>
              <a:t>, </a:t>
            </a:r>
            <a:r>
              <a:rPr lang="ko-KR" altLang="en-US" dirty="0"/>
              <a:t>시스템 구조</a:t>
            </a:r>
            <a:r>
              <a:rPr lang="en-US" altLang="ko-KR" dirty="0"/>
              <a:t>, UI </a:t>
            </a:r>
            <a:r>
              <a:rPr lang="ko-KR" altLang="en-US" dirty="0"/>
              <a:t>흐름 등에 대한 </a:t>
            </a:r>
            <a:r>
              <a:rPr lang="ko-KR" altLang="en-US" b="1" dirty="0"/>
              <a:t>요구사항 정리 및 기능 </a:t>
            </a:r>
            <a:endParaRPr lang="en-US" altLang="ko-KR" b="1" dirty="0"/>
          </a:p>
          <a:p>
            <a:r>
              <a:rPr lang="ko-KR" altLang="en-US" b="1" dirty="0"/>
              <a:t>     설계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화면 흐름도</a:t>
            </a:r>
            <a:r>
              <a:rPr lang="en-US" altLang="ko-KR" dirty="0"/>
              <a:t>, ERD </a:t>
            </a:r>
            <a:r>
              <a:rPr lang="ko-KR" altLang="en-US" dirty="0"/>
              <a:t>기초 설계 등 기반 문서 작업에 집중함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1AC3E-CCA4-D083-0A8B-D72D6096CF55}"/>
              </a:ext>
            </a:extLst>
          </p:cNvPr>
          <p:cNvSpPr txBox="1"/>
          <p:nvPr/>
        </p:nvSpPr>
        <p:spPr>
          <a:xfrm>
            <a:off x="9168446" y="486400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백엔드</a:t>
            </a:r>
            <a:r>
              <a:rPr lang="ko-KR" altLang="en-US" dirty="0"/>
              <a:t> 개발을 본격적으로 시작했으나</a:t>
            </a:r>
            <a:r>
              <a:rPr lang="en-US" altLang="ko-KR" b="1" dirty="0"/>
              <a:t>, Firebase</a:t>
            </a:r>
            <a:r>
              <a:rPr lang="ko-KR" altLang="en-US" b="1" dirty="0"/>
              <a:t>에서 </a:t>
            </a:r>
            <a:r>
              <a:rPr lang="en-US" altLang="ko-KR" b="1" dirty="0"/>
              <a:t>MySQL</a:t>
            </a:r>
            <a:r>
              <a:rPr lang="ko-KR" altLang="en-US" b="1" dirty="0"/>
              <a:t>로의 </a:t>
            </a:r>
            <a:endParaRPr lang="en-US" altLang="ko-KR" b="1" dirty="0"/>
          </a:p>
          <a:p>
            <a:r>
              <a:rPr lang="en-US" altLang="ko-KR" b="1" dirty="0"/>
              <a:t>      </a:t>
            </a:r>
            <a:r>
              <a:rPr lang="ko-KR" altLang="en-US" b="1" dirty="0"/>
              <a:t>데이터베이스 전환</a:t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구조 재설계 및 기술 스택 변경으로 일정이 일부 지연 됨</a:t>
            </a:r>
            <a:r>
              <a:rPr lang="en-US" altLang="ko-KR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1093FF-FF97-565E-BBC9-3CE88E6745AB}"/>
              </a:ext>
            </a:extLst>
          </p:cNvPr>
          <p:cNvSpPr txBox="1"/>
          <p:nvPr/>
        </p:nvSpPr>
        <p:spPr>
          <a:xfrm>
            <a:off x="13168946" y="4854949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MySQL </a:t>
            </a:r>
            <a:r>
              <a:rPr lang="ko-KR" altLang="en-US" dirty="0"/>
              <a:t>기반의 </a:t>
            </a:r>
            <a:r>
              <a:rPr lang="ko-KR" altLang="en-US" dirty="0" err="1"/>
              <a:t>백엔드</a:t>
            </a:r>
            <a:r>
              <a:rPr lang="ko-KR" altLang="en-US" dirty="0"/>
              <a:t> 구조를 마무리하고</a:t>
            </a:r>
            <a:r>
              <a:rPr lang="en-US" altLang="ko-KR" dirty="0"/>
              <a:t>, </a:t>
            </a:r>
            <a:r>
              <a:rPr lang="ko-KR" altLang="en-US" b="1" dirty="0"/>
              <a:t>게시글</a:t>
            </a:r>
            <a:r>
              <a:rPr lang="en-US" altLang="ko-KR" b="1" dirty="0"/>
              <a:t>·</a:t>
            </a:r>
            <a:r>
              <a:rPr lang="ko-KR" altLang="en-US" b="1" dirty="0"/>
              <a:t>댓글</a:t>
            </a:r>
            <a:r>
              <a:rPr lang="en-US" altLang="ko-KR" b="1" dirty="0"/>
              <a:t>·</a:t>
            </a:r>
            <a:r>
              <a:rPr lang="ko-KR" altLang="en-US" b="1" dirty="0"/>
              <a:t>회원 기능 등 주요 </a:t>
            </a:r>
            <a:r>
              <a:rPr lang="en-US" altLang="ko-KR" b="1" dirty="0"/>
              <a:t>API </a:t>
            </a:r>
            <a:r>
              <a:rPr lang="ko-KR" altLang="en-US" b="1" dirty="0"/>
              <a:t>완성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JWT </a:t>
            </a:r>
            <a:r>
              <a:rPr lang="ko-KR" altLang="en-US" dirty="0"/>
              <a:t>인증</a:t>
            </a:r>
            <a:r>
              <a:rPr lang="en-US" altLang="ko-KR" dirty="0"/>
              <a:t>, DB </a:t>
            </a:r>
            <a:r>
              <a:rPr lang="ko-KR" altLang="en-US" dirty="0"/>
              <a:t>관계 관리 등 시스템의 뼈대를 구축함</a:t>
            </a:r>
            <a:r>
              <a:rPr lang="en-US" altLang="ko-KR" dirty="0"/>
              <a:t>.</a:t>
            </a: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B2566642-A780-8CBD-2B66-1438E64CB0BF}"/>
              </a:ext>
            </a:extLst>
          </p:cNvPr>
          <p:cNvSpPr txBox="1"/>
          <p:nvPr/>
        </p:nvSpPr>
        <p:spPr>
          <a:xfrm>
            <a:off x="15925800" y="729982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30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진행　계획</a:t>
            </a:r>
            <a:endParaRPr lang="ko-KR" altLang="en-US" sz="2600" spc="-3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7749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9760-9CC5-6088-4170-B475F3F4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3D0EEA-DE91-BE48-590C-37337DEA4772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6A83EAC3-0FCD-BDAD-4A29-D85111908D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27</a:t>
            </a:fld>
            <a:endParaRPr lang="en-US" altLang="en-US"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882BFA81-1F01-FAC3-0F07-C5212250BC49}"/>
              </a:ext>
            </a:extLst>
          </p:cNvPr>
          <p:cNvGrpSpPr/>
          <p:nvPr/>
        </p:nvGrpSpPr>
        <p:grpSpPr>
          <a:xfrm>
            <a:off x="533400" y="4258331"/>
            <a:ext cx="16687800" cy="384305"/>
            <a:chOff x="1676416" y="4451154"/>
            <a:chExt cx="14325600" cy="314841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2AA51A95-164B-6862-595D-91879B24BA43}"/>
                </a:ext>
              </a:extLst>
            </p:cNvPr>
            <p:cNvSpPr/>
            <p:nvPr/>
          </p:nvSpPr>
          <p:spPr>
            <a:xfrm>
              <a:off x="1676416" y="4604903"/>
              <a:ext cx="14325600" cy="62299"/>
            </a:xfrm>
            <a:custGeom>
              <a:avLst/>
              <a:gdLst/>
              <a:ahLst/>
              <a:cxnLst/>
              <a:rect l="l" t="t" r="r" b="b"/>
              <a:pathLst>
                <a:path w="1234948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5CCD99CB-9088-9DE7-3911-67A4A2D862E8}"/>
                </a:ext>
              </a:extLst>
            </p:cNvPr>
            <p:cNvSpPr/>
            <p:nvPr/>
          </p:nvSpPr>
          <p:spPr>
            <a:xfrm>
              <a:off x="2590816" y="4451154"/>
              <a:ext cx="10695365" cy="314841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dirty="0"/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83130905-89CB-487A-2EC4-C5F0526712F0}"/>
              </a:ext>
            </a:extLst>
          </p:cNvPr>
          <p:cNvSpPr txBox="1"/>
          <p:nvPr/>
        </p:nvSpPr>
        <p:spPr>
          <a:xfrm>
            <a:off x="990600" y="267462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7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151A5C-4586-1355-56E8-6061C01D92E5}"/>
              </a:ext>
            </a:extLst>
          </p:cNvPr>
          <p:cNvSpPr txBox="1"/>
          <p:nvPr/>
        </p:nvSpPr>
        <p:spPr>
          <a:xfrm>
            <a:off x="4925692" y="2668171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spc="-6020" dirty="0">
                <a:solidFill>
                  <a:srgbClr val="181818"/>
                </a:solidFill>
                <a:latin typeface="Arial"/>
                <a:cs typeface="Arial"/>
              </a:rPr>
              <a:t>8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96C3D569-4076-E518-B3AA-1C2799CBDACA}"/>
              </a:ext>
            </a:extLst>
          </p:cNvPr>
          <p:cNvSpPr txBox="1"/>
          <p:nvPr/>
        </p:nvSpPr>
        <p:spPr>
          <a:xfrm>
            <a:off x="8888092" y="2628900"/>
            <a:ext cx="484508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9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1034C-E082-3A1B-8AB3-92593B2995B3}"/>
              </a:ext>
            </a:extLst>
          </p:cNvPr>
          <p:cNvSpPr txBox="1"/>
          <p:nvPr/>
        </p:nvSpPr>
        <p:spPr>
          <a:xfrm>
            <a:off x="1611831" y="7976749"/>
            <a:ext cx="2292773" cy="191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3CA1A-9522-1445-60B5-79C5F3963313}"/>
              </a:ext>
            </a:extLst>
          </p:cNvPr>
          <p:cNvSpPr txBox="1"/>
          <p:nvPr/>
        </p:nvSpPr>
        <p:spPr>
          <a:xfrm>
            <a:off x="2011017" y="3753436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프론트엔드</a:t>
            </a:r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 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B2DC6-6EA0-3248-2584-5866C79BEFD5}"/>
              </a:ext>
            </a:extLst>
          </p:cNvPr>
          <p:cNvSpPr txBox="1"/>
          <p:nvPr/>
        </p:nvSpPr>
        <p:spPr>
          <a:xfrm>
            <a:off x="5895596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연동 </a:t>
            </a:r>
            <a:r>
              <a:rPr lang="ko-KR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2317F-D512-65B5-AEDB-512808B8738D}"/>
              </a:ext>
            </a:extLst>
          </p:cNvPr>
          <p:cNvSpPr txBox="1"/>
          <p:nvPr/>
        </p:nvSpPr>
        <p:spPr>
          <a:xfrm>
            <a:off x="9906000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통합 테스트 </a:t>
            </a:r>
            <a:r>
              <a:rPr lang="en-US" altLang="ko-KR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반응형  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33B45-F763-F975-66D7-C79D818AD8F5}"/>
              </a:ext>
            </a:extLst>
          </p:cNvPr>
          <p:cNvSpPr txBox="1"/>
          <p:nvPr/>
        </p:nvSpPr>
        <p:spPr>
          <a:xfrm>
            <a:off x="14057541" y="3752790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버그 수정 및 안정화 작업</a:t>
            </a:r>
            <a:endParaRPr lang="ko-KR" altLang="en-US" sz="20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5E162D5-0736-C302-2B5D-F0224223CA0A}"/>
              </a:ext>
            </a:extLst>
          </p:cNvPr>
          <p:cNvSpPr txBox="1"/>
          <p:nvPr/>
        </p:nvSpPr>
        <p:spPr>
          <a:xfrm>
            <a:off x="12441567" y="2645596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4EAB69B-CFD8-3274-FB10-EAD1207A712B}"/>
              </a:ext>
            </a:extLst>
          </p:cNvPr>
          <p:cNvSpPr txBox="1"/>
          <p:nvPr/>
        </p:nvSpPr>
        <p:spPr>
          <a:xfrm>
            <a:off x="13099497" y="262890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0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3DEEC-342B-0ED0-D335-68F71C377579}"/>
              </a:ext>
            </a:extLst>
          </p:cNvPr>
          <p:cNvSpPr txBox="1"/>
          <p:nvPr/>
        </p:nvSpPr>
        <p:spPr>
          <a:xfrm>
            <a:off x="1167446" y="486654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프론트엔드</a:t>
            </a:r>
            <a:r>
              <a:rPr lang="ko-KR" altLang="en-US" b="1" dirty="0"/>
              <a:t> 개발 시작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  React </a:t>
            </a:r>
            <a:r>
              <a:rPr lang="ko-KR" altLang="en-US" dirty="0"/>
              <a:t>기반의 화면 구현</a:t>
            </a:r>
            <a:r>
              <a:rPr lang="en-US" altLang="ko-KR" dirty="0"/>
              <a:t>, </a:t>
            </a:r>
            <a:r>
              <a:rPr lang="ko-KR" altLang="en-US" dirty="0"/>
              <a:t>로그인 및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 err="1"/>
              <a:t>피드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작업 착수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API </a:t>
            </a:r>
            <a:r>
              <a:rPr lang="ko-KR" altLang="en-US" dirty="0"/>
              <a:t>연동 및 초기 데이터 렌더링 테스트 진행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0B1309-9E73-52D0-3017-8EECF5F8B568}"/>
              </a:ext>
            </a:extLst>
          </p:cNvPr>
          <p:cNvSpPr txBox="1"/>
          <p:nvPr/>
        </p:nvSpPr>
        <p:spPr>
          <a:xfrm>
            <a:off x="5167946" y="4864003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</a:t>
            </a:r>
            <a:r>
              <a:rPr lang="en-US" altLang="ko-KR" dirty="0"/>
              <a:t>, </a:t>
            </a:r>
            <a:r>
              <a:rPr lang="ko-KR" altLang="en-US" dirty="0"/>
              <a:t>댓글</a:t>
            </a:r>
            <a:r>
              <a:rPr lang="en-US" altLang="ko-KR" dirty="0"/>
              <a:t>, </a:t>
            </a:r>
            <a:r>
              <a:rPr lang="ko-KR" altLang="en-US" dirty="0"/>
              <a:t>알림 기능 등 </a:t>
            </a:r>
            <a:r>
              <a:rPr lang="ko-KR" altLang="en-US" b="1" dirty="0"/>
              <a:t>요구사항에 기반한 주요 기능 연동</a:t>
            </a:r>
            <a:r>
              <a:rPr lang="ko-KR" altLang="en-US" dirty="0"/>
              <a:t> 완료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 </a:t>
            </a:r>
            <a:r>
              <a:rPr lang="en-US" altLang="ko-KR" dirty="0"/>
              <a:t>UI </a:t>
            </a:r>
            <a:r>
              <a:rPr lang="ko-KR" altLang="en-US" dirty="0"/>
              <a:t>개선과 오류 수정 반복</a:t>
            </a:r>
            <a:r>
              <a:rPr lang="en-US" altLang="ko-KR" dirty="0"/>
              <a:t>. </a:t>
            </a:r>
            <a:r>
              <a:rPr lang="ko-KR" altLang="en-US" dirty="0"/>
              <a:t>팀 내 피드백을 반영하여 기능 보강</a:t>
            </a:r>
            <a:r>
              <a:rPr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915B75-15FA-DEFA-E190-75EB7753E036}"/>
              </a:ext>
            </a:extLst>
          </p:cNvPr>
          <p:cNvSpPr txBox="1"/>
          <p:nvPr/>
        </p:nvSpPr>
        <p:spPr>
          <a:xfrm>
            <a:off x="9168446" y="4864003"/>
            <a:ext cx="400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 사용자 시나리오 기반의 통합 테스트 실시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반응형 </a:t>
            </a:r>
            <a:r>
              <a:rPr lang="en-US" altLang="ko-KR" dirty="0"/>
              <a:t>UI, </a:t>
            </a:r>
            <a:r>
              <a:rPr lang="ko-KR" altLang="en-US" dirty="0"/>
              <a:t>사용자 경험</a:t>
            </a:r>
            <a:r>
              <a:rPr lang="en-US" altLang="ko-KR" dirty="0"/>
              <a:t>(UX) </a:t>
            </a:r>
            <a:r>
              <a:rPr lang="ko-KR" altLang="en-US" dirty="0"/>
              <a:t>세부 조정</a:t>
            </a:r>
            <a:r>
              <a:rPr lang="en-US" altLang="ko-KR" dirty="0"/>
              <a:t>, </a:t>
            </a:r>
            <a:r>
              <a:rPr lang="ko-KR" altLang="en-US" dirty="0"/>
              <a:t>디자인 수정 반복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E04BA-ADF4-5991-F807-2737B0CE2369}"/>
              </a:ext>
            </a:extLst>
          </p:cNvPr>
          <p:cNvSpPr txBox="1"/>
          <p:nvPr/>
        </p:nvSpPr>
        <p:spPr>
          <a:xfrm>
            <a:off x="13168946" y="4854949"/>
            <a:ext cx="4103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기능 테스트 및 </a:t>
            </a:r>
            <a:r>
              <a:rPr lang="ko-KR" altLang="en-US" b="1" dirty="0"/>
              <a:t>버그 수정 집중</a:t>
            </a:r>
            <a:r>
              <a:rPr lang="en-US" altLang="ko-KR" dirty="0"/>
              <a:t>. </a:t>
            </a:r>
            <a:r>
              <a:rPr lang="ko-KR" altLang="en-US" dirty="0"/>
              <a:t>실사용을 가정한 시뮬레이션을 통해</a:t>
            </a:r>
            <a:br>
              <a:rPr lang="ko-KR" altLang="en-US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문제점 도출 및 해결 → 기능 안정화 목표</a:t>
            </a:r>
            <a:r>
              <a:rPr lang="en-US" altLang="ko-KR" dirty="0"/>
              <a:t>.</a:t>
            </a: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F1E3F8D2-5BC9-B564-8A7C-2D8CE9B0EE86}"/>
              </a:ext>
            </a:extLst>
          </p:cNvPr>
          <p:cNvSpPr txBox="1">
            <a:spLocks/>
          </p:cNvSpPr>
          <p:nvPr/>
        </p:nvSpPr>
        <p:spPr>
          <a:xfrm>
            <a:off x="1611832" y="988329"/>
            <a:ext cx="2662142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ea typeface="+mj-ea"/>
                <a:cs typeface="Noto Serif KR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ko-KR" altLang="en-US" sz="4700" kern="0" dirty="0">
                <a:latin typeface="바탕"/>
                <a:cs typeface="바탕"/>
              </a:rPr>
              <a:t>월별 계획</a:t>
            </a: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3905C2AA-3A2B-F7BC-1400-1057FB259CD5}"/>
              </a:ext>
            </a:extLst>
          </p:cNvPr>
          <p:cNvSpPr txBox="1"/>
          <p:nvPr/>
        </p:nvSpPr>
        <p:spPr>
          <a:xfrm>
            <a:off x="15983748" y="723900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30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진행　계획</a:t>
            </a:r>
            <a:endParaRPr lang="ko-KR" altLang="en-US" sz="2600" spc="-3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401538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0F891-58A3-5B8D-C13A-CD76D6698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37B6613-DA85-CED1-390A-4D27511E926A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DE406A3D-CE8A-71F1-2776-AAF2B7F6E0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988B5DFA-2D16-E20C-65C7-E0DD1A4A3680}"/>
              </a:ext>
            </a:extLst>
          </p:cNvPr>
          <p:cNvSpPr txBox="1"/>
          <p:nvPr/>
        </p:nvSpPr>
        <p:spPr>
          <a:xfrm>
            <a:off x="9525000" y="2493196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63810961-B299-E4E6-DDB9-F85CBC8817BD}"/>
              </a:ext>
            </a:extLst>
          </p:cNvPr>
          <p:cNvSpPr/>
          <p:nvPr/>
        </p:nvSpPr>
        <p:spPr>
          <a:xfrm>
            <a:off x="2057402" y="4185722"/>
            <a:ext cx="13258798" cy="62300"/>
          </a:xfrm>
          <a:custGeom>
            <a:avLst/>
            <a:gdLst/>
            <a:ahLst/>
            <a:cxnLst/>
            <a:rect l="l" t="t" r="r" b="b"/>
            <a:pathLst>
              <a:path w="12349480">
                <a:moveTo>
                  <a:pt x="0" y="0"/>
                </a:moveTo>
                <a:lnTo>
                  <a:pt x="12349445" y="0"/>
                </a:lnTo>
              </a:path>
            </a:pathLst>
          </a:custGeom>
          <a:ln w="1904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r>
              <a:rPr lang="en-US" dirty="0"/>
              <a:t> </a:t>
            </a:r>
            <a:endParaRPr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DF3148E-3332-2218-3A80-41E6B0BEA432}"/>
              </a:ext>
            </a:extLst>
          </p:cNvPr>
          <p:cNvSpPr txBox="1"/>
          <p:nvPr/>
        </p:nvSpPr>
        <p:spPr>
          <a:xfrm>
            <a:off x="10182930" y="247650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2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6B70DE2F-FB5D-78F3-201C-2C89B4B798B8}"/>
              </a:ext>
            </a:extLst>
          </p:cNvPr>
          <p:cNvSpPr txBox="1"/>
          <p:nvPr/>
        </p:nvSpPr>
        <p:spPr>
          <a:xfrm>
            <a:off x="2185728" y="2513210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7B7D5A81-14CC-7174-6958-6B5B160CBF73}"/>
              </a:ext>
            </a:extLst>
          </p:cNvPr>
          <p:cNvSpPr txBox="1"/>
          <p:nvPr/>
        </p:nvSpPr>
        <p:spPr>
          <a:xfrm>
            <a:off x="2719128" y="2496514"/>
            <a:ext cx="1759503" cy="178318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sz="11500" dirty="0">
                <a:latin typeface="Arial"/>
                <a:cs typeface="Arial"/>
              </a:rPr>
              <a:t>1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1419112A-E6C6-C2DF-5666-2B6D70454664}"/>
              </a:ext>
            </a:extLst>
          </p:cNvPr>
          <p:cNvSpPr/>
          <p:nvPr/>
        </p:nvSpPr>
        <p:spPr>
          <a:xfrm>
            <a:off x="3364256" y="4026059"/>
            <a:ext cx="327992" cy="31484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B90EC9AD-8864-BE7A-EDFB-FB16EA9C7315}"/>
              </a:ext>
            </a:extLst>
          </p:cNvPr>
          <p:cNvSpPr/>
          <p:nvPr/>
        </p:nvSpPr>
        <p:spPr>
          <a:xfrm>
            <a:off x="10974885" y="4046023"/>
            <a:ext cx="327992" cy="31484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7CEE0A-30ED-DDE1-E3BE-0A0A869A6EDC}"/>
              </a:ext>
            </a:extLst>
          </p:cNvPr>
          <p:cNvSpPr txBox="1"/>
          <p:nvPr/>
        </p:nvSpPr>
        <p:spPr>
          <a:xfrm>
            <a:off x="3728157" y="3645913"/>
            <a:ext cx="27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문서화 및 발표 준비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EAD7AB-D6E4-6A41-A24D-D65E4FFD0FBD}"/>
              </a:ext>
            </a:extLst>
          </p:cNvPr>
          <p:cNvSpPr txBox="1"/>
          <p:nvPr/>
        </p:nvSpPr>
        <p:spPr>
          <a:xfrm>
            <a:off x="11302876" y="3623843"/>
            <a:ext cx="3403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 제출 및 프로젝트  종료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085746-8BD4-09BA-C473-DD5122BFC0D4}"/>
              </a:ext>
            </a:extLst>
          </p:cNvPr>
          <p:cNvSpPr txBox="1"/>
          <p:nvPr/>
        </p:nvSpPr>
        <p:spPr>
          <a:xfrm>
            <a:off x="2667000" y="4712374"/>
            <a:ext cx="636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테스트 종료</a:t>
            </a:r>
            <a:r>
              <a:rPr lang="en-US" altLang="ko-KR" dirty="0"/>
              <a:t>. </a:t>
            </a:r>
            <a:r>
              <a:rPr lang="ko-KR" altLang="en-US" dirty="0"/>
              <a:t>문서화 작업과 발표 자료 준비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매뉴얼</a:t>
            </a:r>
            <a:r>
              <a:rPr lang="en-US" altLang="ko-KR" dirty="0"/>
              <a:t>, ERD/</a:t>
            </a:r>
            <a:r>
              <a:rPr lang="ko-KR" altLang="en-US" dirty="0"/>
              <a:t>기능 </a:t>
            </a:r>
            <a:r>
              <a:rPr lang="ko-KR" altLang="en-US" dirty="0" err="1"/>
              <a:t>정리본</a:t>
            </a:r>
            <a:r>
              <a:rPr lang="ko-KR" altLang="en-US" dirty="0"/>
              <a:t> 등 제출용 자료 작성 진행</a:t>
            </a:r>
            <a:r>
              <a:rPr lang="en-US" altLang="ko-KR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1C9972-7C6D-F6CF-312E-A38AC05B75C9}"/>
              </a:ext>
            </a:extLst>
          </p:cNvPr>
          <p:cNvSpPr txBox="1"/>
          <p:nvPr/>
        </p:nvSpPr>
        <p:spPr>
          <a:xfrm>
            <a:off x="10210800" y="4712375"/>
            <a:ext cx="5257800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최종 보고서 작성 및 프로젝트 제출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피드백 정리 및 팀 회고 회의로 프로젝트 마무리</a:t>
            </a:r>
            <a:r>
              <a:rPr lang="en-US" altLang="ko-KR" dirty="0"/>
              <a:t>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C82120C-4B3E-775C-9E8C-A3FAE0B0D89A}"/>
              </a:ext>
            </a:extLst>
          </p:cNvPr>
          <p:cNvSpPr txBox="1">
            <a:spLocks/>
          </p:cNvSpPr>
          <p:nvPr/>
        </p:nvSpPr>
        <p:spPr>
          <a:xfrm>
            <a:off x="1611832" y="988329"/>
            <a:ext cx="2662142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ea typeface="+mj-ea"/>
                <a:cs typeface="Noto Serif KR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ko-KR" altLang="en-US" sz="4700" kern="0" dirty="0">
                <a:latin typeface="바탕"/>
                <a:cs typeface="바탕"/>
              </a:rPr>
              <a:t>월별 계획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AEF3A6-B591-531A-88F1-224C322ABACB}"/>
              </a:ext>
            </a:extLst>
          </p:cNvPr>
          <p:cNvSpPr txBox="1"/>
          <p:nvPr/>
        </p:nvSpPr>
        <p:spPr>
          <a:xfrm>
            <a:off x="16078200" y="759460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30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진행　계획</a:t>
            </a:r>
            <a:endParaRPr lang="ko-KR" altLang="en-US" sz="2600" spc="-3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4503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74C7-2090-DEAD-8826-183420199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907F4B86-3B80-71E3-9AE1-111037D61482}"/>
              </a:ext>
            </a:extLst>
          </p:cNvPr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EA1D07A-0C2D-901E-3B8F-CB57B83B8C86}"/>
                </a:ext>
              </a:extLst>
            </p:cNvPr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B3B0FAF-AFE5-39CD-C62F-DC49884DDD06}"/>
                </a:ext>
              </a:extLst>
            </p:cNvPr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2FEFF1E4-9FF5-5488-E539-26D6666DD77E}"/>
              </a:ext>
            </a:extLst>
          </p:cNvPr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6D8B27C-FAFE-B008-D8B2-15BF5E53031F}"/>
                </a:ext>
              </a:extLst>
            </p:cNvPr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5E034550-C640-7FC3-4062-3020E47A569F}"/>
                </a:ext>
              </a:extLst>
            </p:cNvPr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>
            <a:extLst>
              <a:ext uri="{FF2B5EF4-FFF2-40B4-BE49-F238E27FC236}">
                <a16:creationId xmlns:a16="http://schemas.microsoft.com/office/drawing/2014/main" id="{A45AA7BF-CA01-02B5-9073-A8DCB05E8B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3487400" y="430958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431889D-B03F-C130-8F67-A2CAA35A3B49}"/>
              </a:ext>
            </a:extLst>
          </p:cNvPr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lang="ko-KR" altLang="en-US" sz="8200" kern="0" spc="20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진행 현황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390941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828801" y="988329"/>
            <a:ext cx="1494210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47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목</a:t>
            </a:r>
            <a:r>
              <a:rPr sz="4700" spc="-27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 </a:t>
            </a:r>
            <a:r>
              <a:rPr sz="4700" spc="19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한컴 말랑말랑 Regular"/>
              </a:rPr>
              <a:t>차</a:t>
            </a:r>
            <a:endParaRPr sz="4700" dirty="0">
              <a:latin typeface="바탕" panose="02030600000101010101" pitchFamily="18" charset="-127"/>
              <a:ea typeface="바탕" panose="02030600000101010101" pitchFamily="18" charset="-127"/>
              <a:cs typeface="한컴 말랑말랑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2B2D6-CE3E-E033-F40F-212640272F53}"/>
              </a:ext>
            </a:extLst>
          </p:cNvPr>
          <p:cNvSpPr txBox="1"/>
          <p:nvPr/>
        </p:nvSpPr>
        <p:spPr>
          <a:xfrm>
            <a:off x="7427259" y="1815948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1.</a:t>
            </a:r>
            <a:endParaRPr lang="ko-KR" altLang="en-US" sz="5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A96A5-466C-AEAE-61A9-DC86F447B19D}"/>
              </a:ext>
            </a:extLst>
          </p:cNvPr>
          <p:cNvSpPr txBox="1"/>
          <p:nvPr/>
        </p:nvSpPr>
        <p:spPr>
          <a:xfrm>
            <a:off x="8050306" y="2106711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프로젝트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EAE74A-9110-6A6E-4B66-8E34D11E4EFB}"/>
              </a:ext>
            </a:extLst>
          </p:cNvPr>
          <p:cNvSpPr txBox="1"/>
          <p:nvPr/>
        </p:nvSpPr>
        <p:spPr>
          <a:xfrm>
            <a:off x="7391400" y="361615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2.</a:t>
            </a:r>
            <a:endParaRPr lang="ko-KR" altLang="en-US" sz="5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FC8E6-675E-4A24-2846-A68833B19B69}"/>
              </a:ext>
            </a:extLst>
          </p:cNvPr>
          <p:cNvSpPr txBox="1"/>
          <p:nvPr/>
        </p:nvSpPr>
        <p:spPr>
          <a:xfrm>
            <a:off x="8036859" y="3906913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AD3938-60B8-13AE-35AD-50C7782E49BE}"/>
              </a:ext>
            </a:extLst>
          </p:cNvPr>
          <p:cNvSpPr txBox="1"/>
          <p:nvPr/>
        </p:nvSpPr>
        <p:spPr>
          <a:xfrm>
            <a:off x="7467600" y="651175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3.</a:t>
            </a:r>
            <a:endParaRPr lang="ko-KR" altLang="en-US" sz="5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09E4BF-10F7-30E8-0D4E-4EAF35550714}"/>
              </a:ext>
            </a:extLst>
          </p:cNvPr>
          <p:cNvSpPr txBox="1"/>
          <p:nvPr/>
        </p:nvSpPr>
        <p:spPr>
          <a:xfrm>
            <a:off x="8090647" y="6802513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기술 사항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E0294-9489-4B31-6684-A7A14DDE044D}"/>
              </a:ext>
            </a:extLst>
          </p:cNvPr>
          <p:cNvSpPr txBox="1"/>
          <p:nvPr/>
        </p:nvSpPr>
        <p:spPr>
          <a:xfrm>
            <a:off x="12443012" y="1831076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4.</a:t>
            </a:r>
            <a:endParaRPr lang="ko-KR" altLang="en-US" sz="5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9711AD-EC3F-B4BA-1FBB-B2E6CC73D0CB}"/>
              </a:ext>
            </a:extLst>
          </p:cNvPr>
          <p:cNvSpPr txBox="1"/>
          <p:nvPr/>
        </p:nvSpPr>
        <p:spPr>
          <a:xfrm>
            <a:off x="13066059" y="2121839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테 </a:t>
            </a:r>
            <a:r>
              <a:rPr lang="ko-KR" altLang="en-US" sz="2400" b="1" dirty="0" err="1"/>
              <a:t>스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트</a:t>
            </a:r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94AEA0-95A8-BA97-7758-52B13F78BE9B}"/>
              </a:ext>
            </a:extLst>
          </p:cNvPr>
          <p:cNvSpPr txBox="1"/>
          <p:nvPr/>
        </p:nvSpPr>
        <p:spPr>
          <a:xfrm>
            <a:off x="12447492" y="3579188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5.</a:t>
            </a:r>
            <a:endParaRPr lang="ko-KR" altLang="en-US" sz="5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37D928-4F95-A584-5786-8F8582CB832C}"/>
              </a:ext>
            </a:extLst>
          </p:cNvPr>
          <p:cNvSpPr txBox="1"/>
          <p:nvPr/>
        </p:nvSpPr>
        <p:spPr>
          <a:xfrm>
            <a:off x="13070539" y="3869951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유지보수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6D9809-D280-522E-9B61-4A5F06F8154F}"/>
              </a:ext>
            </a:extLst>
          </p:cNvPr>
          <p:cNvSpPr txBox="1"/>
          <p:nvPr/>
        </p:nvSpPr>
        <p:spPr>
          <a:xfrm>
            <a:off x="12447494" y="4805598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6.</a:t>
            </a:r>
            <a:endParaRPr lang="ko-KR" altLang="en-US" sz="5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250449-436A-6C32-8E90-EF48D5834436}"/>
              </a:ext>
            </a:extLst>
          </p:cNvPr>
          <p:cNvSpPr txBox="1"/>
          <p:nvPr/>
        </p:nvSpPr>
        <p:spPr>
          <a:xfrm>
            <a:off x="13070541" y="5096361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진행 계획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63188E-08BA-BABE-69B9-97BAEA84FDDC}"/>
              </a:ext>
            </a:extLst>
          </p:cNvPr>
          <p:cNvSpPr txBox="1"/>
          <p:nvPr/>
        </p:nvSpPr>
        <p:spPr>
          <a:xfrm>
            <a:off x="12420600" y="590550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7.</a:t>
            </a:r>
            <a:endParaRPr lang="ko-KR" altLang="en-US" sz="5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A84B45-B503-C299-C494-CBA5ADC40415}"/>
              </a:ext>
            </a:extLst>
          </p:cNvPr>
          <p:cNvSpPr txBox="1"/>
          <p:nvPr/>
        </p:nvSpPr>
        <p:spPr>
          <a:xfrm>
            <a:off x="13043647" y="6196263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진행 현황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0132A5-A0A8-87DA-E77C-1136E748DCF4}"/>
              </a:ext>
            </a:extLst>
          </p:cNvPr>
          <p:cNvSpPr txBox="1"/>
          <p:nvPr/>
        </p:nvSpPr>
        <p:spPr>
          <a:xfrm>
            <a:off x="12420600" y="688717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9.</a:t>
            </a:r>
            <a:endParaRPr lang="ko-KR" altLang="en-US" sz="5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EBD97E-C4FC-8578-71B6-5410D1443BF9}"/>
              </a:ext>
            </a:extLst>
          </p:cNvPr>
          <p:cNvSpPr txBox="1"/>
          <p:nvPr/>
        </p:nvSpPr>
        <p:spPr>
          <a:xfrm>
            <a:off x="13039165" y="7056447"/>
            <a:ext cx="2097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Q &amp; A</a:t>
            </a:r>
            <a:endParaRPr lang="ko-KR" altLang="en-US" sz="3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17CD89-DF61-98B4-FC67-9FF6AD0D58B1}"/>
              </a:ext>
            </a:extLst>
          </p:cNvPr>
          <p:cNvSpPr txBox="1"/>
          <p:nvPr/>
        </p:nvSpPr>
        <p:spPr>
          <a:xfrm>
            <a:off x="8265459" y="2571850"/>
            <a:ext cx="2514600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계획 배경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8F51E4-465B-0E07-CFA3-A8C81345E60F}"/>
              </a:ext>
            </a:extLst>
          </p:cNvPr>
          <p:cNvSpPr txBox="1"/>
          <p:nvPr/>
        </p:nvSpPr>
        <p:spPr>
          <a:xfrm>
            <a:off x="8265459" y="4355984"/>
            <a:ext cx="251460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개발 환경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UML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주요</a:t>
            </a:r>
            <a:r>
              <a:rPr lang="en-US" altLang="ko-KR" dirty="0"/>
              <a:t>·</a:t>
            </a:r>
            <a:r>
              <a:rPr lang="ko-KR" altLang="en-US" dirty="0"/>
              <a:t>부가 기능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DB </a:t>
            </a:r>
            <a:r>
              <a:rPr lang="ko-KR" altLang="en-US" dirty="0"/>
              <a:t>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5388F0-4F84-5D2B-DB35-6340A7DCA560}"/>
              </a:ext>
            </a:extLst>
          </p:cNvPr>
          <p:cNvSpPr txBox="1"/>
          <p:nvPr/>
        </p:nvSpPr>
        <p:spPr>
          <a:xfrm>
            <a:off x="8265459" y="7147200"/>
            <a:ext cx="2514600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주요 기술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ACFB54-8725-4C4D-463B-1019E63130A7}"/>
              </a:ext>
            </a:extLst>
          </p:cNvPr>
          <p:cNvSpPr txBox="1"/>
          <p:nvPr/>
        </p:nvSpPr>
        <p:spPr>
          <a:xfrm>
            <a:off x="13182600" y="2561753"/>
            <a:ext cx="3124200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API </a:t>
            </a:r>
            <a:r>
              <a:rPr lang="ko-KR" altLang="en-US" dirty="0"/>
              <a:t>테스트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데이터 입력 및 결과 확인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74D0F6-5846-9E33-009D-E619B617D936}"/>
              </a:ext>
            </a:extLst>
          </p:cNvPr>
          <p:cNvSpPr txBox="1"/>
          <p:nvPr/>
        </p:nvSpPr>
        <p:spPr>
          <a:xfrm>
            <a:off x="13191565" y="4355984"/>
            <a:ext cx="3124200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유지보수 방법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41AD11-9B39-8ADA-8E02-4BB1E10FBEF4}"/>
              </a:ext>
            </a:extLst>
          </p:cNvPr>
          <p:cNvSpPr txBox="1"/>
          <p:nvPr/>
        </p:nvSpPr>
        <p:spPr>
          <a:xfrm>
            <a:off x="13191565" y="5415198"/>
            <a:ext cx="3124200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월별 계획</a:t>
            </a:r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FC4AA5-9CD0-EED2-F73C-F01AF5804B9D}"/>
              </a:ext>
            </a:extLst>
          </p:cNvPr>
          <p:cNvSpPr txBox="1"/>
          <p:nvPr/>
        </p:nvSpPr>
        <p:spPr>
          <a:xfrm>
            <a:off x="13191565" y="6481998"/>
            <a:ext cx="3124200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파트별 현황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15A41-DF2C-65B5-7876-79C3BF72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C8192E-DBCF-7FC6-89CF-D88B2B041887}"/>
              </a:ext>
            </a:extLst>
          </p:cNvPr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40EDC09-F61E-43AD-3632-C9EAA8D7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5836" y="988329"/>
            <a:ext cx="3258137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4700">
                <a:latin typeface="바탕"/>
                <a:cs typeface="바탕"/>
              </a:rPr>
              <a:t>파트 </a:t>
            </a:r>
            <a:r>
              <a:rPr lang="ko-KR" altLang="en-US" sz="4700" dirty="0" err="1">
                <a:latin typeface="바탕"/>
                <a:cs typeface="바탕"/>
              </a:rPr>
              <a:t>별현황</a:t>
            </a:r>
            <a:endParaRPr sz="4700" dirty="0">
              <a:latin typeface="바탕"/>
              <a:cs typeface="바탕"/>
            </a:endParaRPr>
          </a:p>
        </p:txBody>
      </p:sp>
      <p:sp>
        <p:nvSpPr>
          <p:cNvPr id="15" name="Holder 6">
            <a:extLst>
              <a:ext uri="{FF2B5EF4-FFF2-40B4-BE49-F238E27FC236}">
                <a16:creationId xmlns:a16="http://schemas.microsoft.com/office/drawing/2014/main" id="{F0480CE2-97D4-D029-D3B6-3DF3A9BA0D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8F9FF-0927-A8E1-A9EE-AE0CABFD9C01}"/>
              </a:ext>
            </a:extLst>
          </p:cNvPr>
          <p:cNvSpPr txBox="1"/>
          <p:nvPr/>
        </p:nvSpPr>
        <p:spPr>
          <a:xfrm>
            <a:off x="8368311" y="966167"/>
            <a:ext cx="169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6</a:t>
            </a:r>
            <a:r>
              <a:rPr lang="ko-KR" altLang="en-US" sz="2800" b="1" dirty="0"/>
              <a:t>월 기준</a:t>
            </a:r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6E3B17C4-13F3-D40A-23B6-EDCC0E492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70101"/>
              </p:ext>
            </p:extLst>
          </p:nvPr>
        </p:nvGraphicFramePr>
        <p:xfrm>
          <a:off x="9906000" y="2095500"/>
          <a:ext cx="6006109" cy="5270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37C2AD8B-8F31-47D5-1491-5993F892B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790057"/>
              </p:ext>
            </p:extLst>
          </p:nvPr>
        </p:nvGraphicFramePr>
        <p:xfrm>
          <a:off x="2171294" y="1858776"/>
          <a:ext cx="6744106" cy="5494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A47148C-A048-18FB-8D7D-2C1AFB0FAFB3}"/>
              </a:ext>
            </a:extLst>
          </p:cNvPr>
          <p:cNvSpPr txBox="1"/>
          <p:nvPr/>
        </p:nvSpPr>
        <p:spPr>
          <a:xfrm>
            <a:off x="4800194" y="4174968"/>
            <a:ext cx="148630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/>
              <a:t>Front</a:t>
            </a:r>
          </a:p>
          <a:p>
            <a:pPr algn="ctr"/>
            <a:r>
              <a:rPr lang="en-US" altLang="ko-KR" sz="3600" dirty="0"/>
              <a:t>end</a:t>
            </a:r>
            <a:endParaRPr lang="ko-KR" altLang="en-US"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233B58-063B-1A2C-CB6C-30D2F12DE756}"/>
              </a:ext>
            </a:extLst>
          </p:cNvPr>
          <p:cNvSpPr txBox="1"/>
          <p:nvPr/>
        </p:nvSpPr>
        <p:spPr>
          <a:xfrm>
            <a:off x="12305894" y="4171771"/>
            <a:ext cx="148630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/>
              <a:t>back</a:t>
            </a:r>
          </a:p>
          <a:p>
            <a:pPr algn="ctr"/>
            <a:r>
              <a:rPr lang="en-US" altLang="ko-KR" sz="3600" dirty="0"/>
              <a:t>end</a:t>
            </a:r>
            <a:endParaRPr lang="ko-KR" altLang="en-US" sz="36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DA5C55D-7FFA-B262-9339-C37700029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79" y="1919301"/>
            <a:ext cx="1756828" cy="884155"/>
          </a:xfrm>
          <a:prstGeom prst="rect">
            <a:avLst/>
          </a:prstGeom>
        </p:spPr>
      </p:pic>
      <p:sp>
        <p:nvSpPr>
          <p:cNvPr id="37" name="object 8">
            <a:extLst>
              <a:ext uri="{FF2B5EF4-FFF2-40B4-BE49-F238E27FC236}">
                <a16:creationId xmlns:a16="http://schemas.microsoft.com/office/drawing/2014/main" id="{95830874-B211-059F-59C7-7A74327053EE}"/>
              </a:ext>
            </a:extLst>
          </p:cNvPr>
          <p:cNvSpPr txBox="1"/>
          <p:nvPr/>
        </p:nvSpPr>
        <p:spPr>
          <a:xfrm>
            <a:off x="2888550" y="7353300"/>
            <a:ext cx="5309594" cy="142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진행률 </a:t>
            </a:r>
            <a:r>
              <a:rPr lang="en-US" altLang="ko-KR" sz="2400" dirty="0">
                <a:latin typeface="Trebuchet MS"/>
                <a:cs typeface="Trebuchet MS"/>
              </a:rPr>
              <a:t>5%, </a:t>
            </a:r>
            <a:r>
              <a:rPr lang="ko-KR" altLang="en-US" sz="2400" dirty="0">
                <a:latin typeface="Trebuchet MS"/>
                <a:cs typeface="Trebuchet MS"/>
              </a:rPr>
              <a:t>대부분 기능 아직 미완성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본격 개발 단계로 이제 막 진입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남은 작업은 팀별로 신속 추진 예정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66FCC24C-B447-80C5-A583-D8ED0A30B653}"/>
              </a:ext>
            </a:extLst>
          </p:cNvPr>
          <p:cNvSpPr txBox="1"/>
          <p:nvPr/>
        </p:nvSpPr>
        <p:spPr>
          <a:xfrm>
            <a:off x="10210800" y="7366212"/>
            <a:ext cx="6553200" cy="14288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진행률  </a:t>
            </a:r>
            <a:r>
              <a:rPr lang="en-US" altLang="ko-KR" sz="2400" dirty="0">
                <a:latin typeface="Trebuchet MS"/>
                <a:cs typeface="Trebuchet MS"/>
              </a:rPr>
              <a:t>70%, </a:t>
            </a:r>
            <a:r>
              <a:rPr lang="ko-KR" altLang="en-US" sz="2400" dirty="0">
                <a:latin typeface="Trebuchet MS"/>
                <a:cs typeface="Trebuchet MS"/>
              </a:rPr>
              <a:t>주요 기능은 대부분 완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마무리 작업과 세부 기능 구현 단계</a:t>
            </a:r>
            <a:endParaRPr lang="en-US" altLang="ko-KR" sz="24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3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dirty="0">
                <a:latin typeface="Trebuchet MS"/>
                <a:cs typeface="Trebuchet MS"/>
              </a:rPr>
              <a:t>남은 과업은 팀별로 최종 테스트 및 점검 예정</a:t>
            </a:r>
            <a:endParaRPr lang="en-US" altLang="ko-KR" sz="2400" dirty="0">
              <a:latin typeface="Trebuchet MS"/>
              <a:cs typeface="Trebuchet MS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0821783-AA4E-4E7C-0A48-26B473700209}"/>
              </a:ext>
            </a:extLst>
          </p:cNvPr>
          <p:cNvSpPr txBox="1"/>
          <p:nvPr/>
        </p:nvSpPr>
        <p:spPr>
          <a:xfrm>
            <a:off x="16078200" y="759460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600" spc="-300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진행　현황</a:t>
            </a:r>
            <a:endParaRPr lang="ko-KR" altLang="en-US" sz="2600" spc="-3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0024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Graphic spid="23" grpId="0">
        <p:bldAsOne/>
      </p:bldGraphic>
      <p:bldP spid="37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9000" y="5676900"/>
            <a:ext cx="4953000" cy="101853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254" dirty="0"/>
              <a:t>질의</a:t>
            </a:r>
            <a:r>
              <a:rPr spc="-80" dirty="0"/>
              <a:t> </a:t>
            </a:r>
            <a:r>
              <a:rPr spc="254" dirty="0"/>
              <a:t>응답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58000" y="3414206"/>
            <a:ext cx="7216886" cy="1806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5"/>
              </a:lnSpc>
            </a:pPr>
            <a:r>
              <a:rPr lang="en-US" sz="15750" spc="600" dirty="0">
                <a:latin typeface="Arial"/>
                <a:cs typeface="Arial"/>
              </a:rPr>
              <a:t>Q&amp;A </a:t>
            </a:r>
            <a:endParaRPr sz="15750" spc="600" dirty="0">
              <a:latin typeface="Arial"/>
              <a:cs typeface="Arial"/>
            </a:endParaRPr>
          </a:p>
        </p:txBody>
      </p:sp>
      <p:sp>
        <p:nvSpPr>
          <p:cNvPr id="20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0831" y="6341086"/>
            <a:ext cx="5286338" cy="2410275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lang="en-US" sz="2900" spc="-15" dirty="0">
                <a:solidFill>
                  <a:srgbClr val="181818"/>
                </a:solidFill>
                <a:latin typeface="Trebuchet MS"/>
                <a:cs typeface="Trebuchet MS"/>
              </a:rPr>
              <a:t>dongstory2021@gmail.com</a:t>
            </a: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lang="en-US" sz="2900" spc="-9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010-3385-9912(</a:t>
            </a:r>
            <a:r>
              <a:rPr lang="ko-KR" altLang="en-US" sz="2900" spc="-90" dirty="0" err="1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황인재</a:t>
            </a:r>
            <a:r>
              <a:rPr lang="en-US" altLang="ko-KR" sz="2900" spc="-9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)</a:t>
            </a:r>
            <a:endParaRPr lang="en-US" sz="2900" spc="-90" dirty="0">
              <a:solidFill>
                <a:srgbClr val="181818"/>
              </a:solidFill>
              <a:latin typeface="Trebuchet MS"/>
              <a:cs typeface="Trebuchet MS"/>
              <a:hlinkClick r:id="rId2"/>
            </a:endParaRP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lang="en-US" sz="2900" spc="-90" dirty="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https://github.com/fefefefefefefefefefefefefe/Dongss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C418F478-7517-F6B9-5A15-BBBB544715EA}"/>
              </a:ext>
            </a:extLst>
          </p:cNvPr>
          <p:cNvSpPr txBox="1"/>
          <p:nvPr/>
        </p:nvSpPr>
        <p:spPr>
          <a:xfrm>
            <a:off x="5943600" y="3562644"/>
            <a:ext cx="10417286" cy="1662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5"/>
              </a:lnSpc>
            </a:pPr>
            <a:r>
              <a:rPr lang="ko-KR" altLang="en-US" sz="9600" spc="600" dirty="0">
                <a:latin typeface="Arial"/>
                <a:cs typeface="Arial"/>
              </a:rPr>
              <a:t>감사합니다</a:t>
            </a:r>
            <a:r>
              <a:rPr lang="en-US" sz="9600" spc="600" dirty="0">
                <a:latin typeface="Arial"/>
                <a:cs typeface="Arial"/>
              </a:rPr>
              <a:t> </a:t>
            </a:r>
            <a:endParaRPr sz="9600" spc="6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4247868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sz="8200" spc="200" dirty="0" err="1">
                <a:latin typeface="굴림" panose="020B0600000101010101" pitchFamily="50" charset="-127"/>
                <a:ea typeface="굴림" panose="020B0600000101010101" pitchFamily="50" charset="-127"/>
              </a:rPr>
              <a:t>프로젝트</a:t>
            </a:r>
            <a:r>
              <a:rPr lang="ko-KR" altLang="en-US" sz="8200" spc="200" dirty="0">
                <a:latin typeface="굴림" panose="020B0600000101010101" pitchFamily="50" charset="-127"/>
                <a:ea typeface="굴림" panose="020B0600000101010101" pitchFamily="50" charset="-127"/>
              </a:rPr>
              <a:t> 배</a:t>
            </a:r>
            <a:r>
              <a:rPr sz="8200" spc="254" dirty="0">
                <a:latin typeface="굴림" panose="020B0600000101010101" pitchFamily="50" charset="-127"/>
                <a:ea typeface="굴림" panose="020B0600000101010101" pitchFamily="50" charset="-127"/>
              </a:rPr>
              <a:t>경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 dirty="0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10" dirty="0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 dirty="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825360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계획 배경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90800" y="4704695"/>
            <a:ext cx="4081509" cy="24200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교내에 다양한 정보</a:t>
            </a:r>
            <a:endParaRPr lang="en-US" altLang="ko-KR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동아리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공모전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행사 등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  <a:endParaRPr lang="ko-KR" altLang="en-US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가 있지만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학생들끼리 쉽게 공유하거나 소통할 공간이 부족했습니다</a:t>
            </a:r>
            <a:r>
              <a:rPr lang="en-US" altLang="ko-KR" sz="2700"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9291" y="2157624"/>
            <a:ext cx="415925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6350" spc="-602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8869" y="2157624"/>
            <a:ext cx="1424131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tabLst>
                <a:tab pos="5031740" algn="l"/>
              </a:tabLst>
              <a:defRPr/>
            </a:pPr>
            <a:r>
              <a:rPr sz="16350" spc="-486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>
              <a:latin typeface="Arial"/>
              <a:cs typeface="Arial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2344400" y="2171700"/>
            <a:ext cx="415925" cy="25050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16350" spc="-6020">
                <a:solidFill>
                  <a:srgbClr val="181818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3" name="object 5"/>
          <p:cNvSpPr txBox="1"/>
          <p:nvPr/>
        </p:nvSpPr>
        <p:spPr>
          <a:xfrm>
            <a:off x="3581400" y="3619500"/>
            <a:ext cx="2286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소통 부재</a:t>
            </a:r>
          </a:p>
        </p:txBody>
      </p:sp>
      <p:sp>
        <p:nvSpPr>
          <p:cNvPr id="14" name="object 5"/>
          <p:cNvSpPr txBox="1"/>
          <p:nvPr/>
        </p:nvSpPr>
        <p:spPr>
          <a:xfrm>
            <a:off x="8610600" y="3619500"/>
            <a:ext cx="28194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300">
                <a:solidFill>
                  <a:srgbClr val="000000"/>
                </a:solidFill>
                <a:latin typeface="Trebuchet MS"/>
                <a:cs typeface="Trebuchet MS"/>
              </a:rPr>
              <a:t>비공식 소식</a:t>
            </a:r>
          </a:p>
        </p:txBody>
      </p:sp>
      <p:sp>
        <p:nvSpPr>
          <p:cNvPr id="15" name="object 5"/>
          <p:cNvSpPr txBox="1"/>
          <p:nvPr/>
        </p:nvSpPr>
        <p:spPr>
          <a:xfrm>
            <a:off x="13639800" y="3619500"/>
            <a:ext cx="3810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500">
                <a:solidFill>
                  <a:srgbClr val="000000"/>
                </a:solidFill>
                <a:latin typeface="Trebuchet MS"/>
                <a:cs typeface="Trebuchet MS"/>
              </a:rPr>
              <a:t>학생 중심 커뮤니티</a:t>
            </a:r>
          </a:p>
        </p:txBody>
      </p:sp>
      <p:sp>
        <p:nvSpPr>
          <p:cNvPr id="16" name="object 5"/>
          <p:cNvSpPr txBox="1"/>
          <p:nvPr/>
        </p:nvSpPr>
        <p:spPr>
          <a:xfrm>
            <a:off x="7467598" y="4704695"/>
            <a:ext cx="4081510" cy="242953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학생 공식 사이트 외에 자유롭게 소소한 정보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맛집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강의 정보 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를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나눌 수 잇는 플랫폼이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필요했습니다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17" name="object 5"/>
          <p:cNvSpPr txBox="1"/>
          <p:nvPr/>
        </p:nvSpPr>
        <p:spPr>
          <a:xfrm>
            <a:off x="12606290" y="4695170"/>
            <a:ext cx="4081510" cy="19437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재학생들만을 위한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우리만의 온라인 커뮤니티를 만들고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싶었습니다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1F5DB-02B9-4019-A1A2-B8A7F22FB8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58224C8-7B6C-4B62-A5CF-0F0A6838ABC2}"/>
              </a:ext>
            </a:extLst>
          </p:cNvPr>
          <p:cNvSpPr txBox="1">
            <a:spLocks/>
          </p:cNvSpPr>
          <p:nvPr/>
        </p:nvSpPr>
        <p:spPr>
          <a:xfrm>
            <a:off x="990600" y="876300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ea typeface="+mj-ea"/>
                <a:cs typeface="Noto Serif KR"/>
              </a:defRPr>
            </a:lvl1pPr>
          </a:lstStyle>
          <a:p>
            <a:pPr marL="12700" latinLnBrk="0">
              <a:spcBef>
                <a:spcPts val="104"/>
              </a:spcBef>
              <a:defRPr/>
            </a:pPr>
            <a:r>
              <a:rPr lang="ko-KR" altLang="en-US" sz="4700" kern="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기대 효과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74E34BD-34E1-459B-B403-E1DFC2964B12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15A32-138C-4372-9A9F-C71763ABED8E}"/>
              </a:ext>
            </a:extLst>
          </p:cNvPr>
          <p:cNvSpPr txBox="1"/>
          <p:nvPr/>
        </p:nvSpPr>
        <p:spPr>
          <a:xfrm>
            <a:off x="1219200" y="60579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교내 커뮤니티 활성화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1DBB0-67C2-42E6-922F-E7C7AA801954}"/>
              </a:ext>
            </a:extLst>
          </p:cNvPr>
          <p:cNvSpPr txBox="1"/>
          <p:nvPr/>
        </p:nvSpPr>
        <p:spPr>
          <a:xfrm>
            <a:off x="6705600" y="44577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 접근성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92277-928F-4B3A-9FF5-287F5670FE21}"/>
              </a:ext>
            </a:extLst>
          </p:cNvPr>
          <p:cNvSpPr txBox="1"/>
          <p:nvPr/>
        </p:nvSpPr>
        <p:spPr>
          <a:xfrm>
            <a:off x="13335000" y="3566231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참여 문화 증진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5F8E9-1D37-4C3B-9935-CCF530175944}"/>
              </a:ext>
            </a:extLst>
          </p:cNvPr>
          <p:cNvSpPr txBox="1"/>
          <p:nvPr/>
        </p:nvSpPr>
        <p:spPr>
          <a:xfrm>
            <a:off x="1322832" y="6734759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학우 간 자유로운 소통 공간 제공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동아리</a:t>
            </a:r>
            <a:r>
              <a:rPr lang="en-US" altLang="ko-KR" dirty="0"/>
              <a:t>, </a:t>
            </a:r>
            <a:r>
              <a:rPr lang="ko-KR" altLang="en-US" dirty="0"/>
              <a:t>공모전</a:t>
            </a:r>
            <a:r>
              <a:rPr lang="en-US" altLang="ko-KR" dirty="0"/>
              <a:t>, </a:t>
            </a:r>
            <a:r>
              <a:rPr lang="ko-KR" altLang="en-US" dirty="0"/>
              <a:t>행사 등 유익한 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36913B-F5DB-476F-9BE1-5352F2DED399}"/>
              </a:ext>
            </a:extLst>
          </p:cNvPr>
          <p:cNvSpPr txBox="1"/>
          <p:nvPr/>
        </p:nvSpPr>
        <p:spPr>
          <a:xfrm>
            <a:off x="6705600" y="5153310"/>
            <a:ext cx="497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기존  </a:t>
            </a:r>
            <a:r>
              <a:rPr lang="en-US" altLang="ko-KR" dirty="0"/>
              <a:t>SNS</a:t>
            </a:r>
            <a:r>
              <a:rPr lang="ko-KR" altLang="en-US" dirty="0"/>
              <a:t>보다 학교 특화된 맞춤형 정보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학생들의 의견 반영으로 지속적인 개선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93871-E2DF-47F7-B987-D321029AEC72}"/>
              </a:ext>
            </a:extLst>
          </p:cNvPr>
          <p:cNvSpPr txBox="1"/>
          <p:nvPr/>
        </p:nvSpPr>
        <p:spPr>
          <a:xfrm>
            <a:off x="13335000" y="4192369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학교생활에 대한 소속감 증가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자율적 참여를 통한 커뮤니티 성장 유도</a:t>
            </a:r>
            <a:endParaRPr lang="en-US" altLang="ko-KR" dirty="0"/>
          </a:p>
        </p:txBody>
      </p:sp>
      <p:grpSp>
        <p:nvGrpSpPr>
          <p:cNvPr id="23" name="object 2"/>
          <p:cNvGrpSpPr/>
          <p:nvPr/>
        </p:nvGrpSpPr>
        <p:grpSpPr>
          <a:xfrm>
            <a:off x="-2286000" y="4686299"/>
            <a:ext cx="22860000" cy="5486400"/>
            <a:chOff x="0" y="5008349"/>
            <a:chExt cx="18288000" cy="5139690"/>
          </a:xfrm>
        </p:grpSpPr>
        <p:sp>
          <p:nvSpPr>
            <p:cNvPr id="24" name="object 3"/>
            <p:cNvSpPr/>
            <p:nvPr/>
          </p:nvSpPr>
          <p:spPr>
            <a:xfrm>
              <a:off x="1828074" y="5020589"/>
              <a:ext cx="14624685" cy="4504055"/>
            </a:xfrm>
            <a:custGeom>
              <a:avLst/>
              <a:gdLst/>
              <a:ahLst/>
              <a:cxnLst/>
              <a:rect l="l" t="t" r="r" b="b"/>
              <a:pathLst>
                <a:path w="14624684" h="4504055">
                  <a:moveTo>
                    <a:pt x="0" y="4503430"/>
                  </a:moveTo>
                  <a:lnTo>
                    <a:pt x="0" y="3779664"/>
                  </a:lnTo>
                  <a:lnTo>
                    <a:pt x="3656149" y="3136317"/>
                  </a:lnTo>
                  <a:lnTo>
                    <a:pt x="7312299" y="1648577"/>
                  </a:lnTo>
                  <a:lnTo>
                    <a:pt x="10968449" y="1568158"/>
                  </a:lnTo>
                  <a:lnTo>
                    <a:pt x="14624599" y="0"/>
                  </a:lnTo>
                  <a:lnTo>
                    <a:pt x="14624599" y="1688786"/>
                  </a:lnTo>
                  <a:lnTo>
                    <a:pt x="10968449" y="3176526"/>
                  </a:lnTo>
                  <a:lnTo>
                    <a:pt x="7312299" y="2653807"/>
                  </a:lnTo>
                  <a:lnTo>
                    <a:pt x="3656149" y="4342593"/>
                  </a:lnTo>
                  <a:lnTo>
                    <a:pt x="0" y="4503430"/>
                  </a:lnTo>
                  <a:close/>
                </a:path>
              </a:pathLst>
            </a:custGeom>
            <a:solidFill>
              <a:srgbClr val="F5E6CD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object 4"/>
            <p:cNvSpPr/>
            <p:nvPr/>
          </p:nvSpPr>
          <p:spPr>
            <a:xfrm>
              <a:off x="1828074" y="6709376"/>
              <a:ext cx="14624685" cy="3297554"/>
            </a:xfrm>
            <a:custGeom>
              <a:avLst/>
              <a:gdLst/>
              <a:ahLst/>
              <a:cxnLst/>
              <a:rect l="l" t="t" r="r" b="b"/>
              <a:pathLst>
                <a:path w="14624684" h="3297554">
                  <a:moveTo>
                    <a:pt x="0" y="3297154"/>
                  </a:moveTo>
                  <a:lnTo>
                    <a:pt x="0" y="2814643"/>
                  </a:lnTo>
                  <a:lnTo>
                    <a:pt x="3656149" y="2653806"/>
                  </a:lnTo>
                  <a:lnTo>
                    <a:pt x="7312299" y="965020"/>
                  </a:lnTo>
                  <a:lnTo>
                    <a:pt x="10968449" y="1487740"/>
                  </a:lnTo>
                  <a:lnTo>
                    <a:pt x="14624599" y="0"/>
                  </a:lnTo>
                  <a:lnTo>
                    <a:pt x="14624599" y="2010459"/>
                  </a:lnTo>
                  <a:lnTo>
                    <a:pt x="10968449" y="2090878"/>
                  </a:lnTo>
                  <a:lnTo>
                    <a:pt x="7312299" y="1769204"/>
                  </a:lnTo>
                  <a:lnTo>
                    <a:pt x="3656149" y="2814643"/>
                  </a:lnTo>
                  <a:lnTo>
                    <a:pt x="0" y="3297154"/>
                  </a:lnTo>
                  <a:close/>
                </a:path>
              </a:pathLst>
            </a:custGeom>
            <a:solidFill>
              <a:srgbClr val="BA8F61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object 5"/>
            <p:cNvSpPr/>
            <p:nvPr/>
          </p:nvSpPr>
          <p:spPr>
            <a:xfrm>
              <a:off x="1828074" y="8478580"/>
              <a:ext cx="14624685" cy="1528445"/>
            </a:xfrm>
            <a:custGeom>
              <a:avLst/>
              <a:gdLst/>
              <a:ahLst/>
              <a:cxnLst/>
              <a:rect l="l" t="t" r="r" b="b"/>
              <a:pathLst>
                <a:path w="14624684" h="1528445">
                  <a:moveTo>
                    <a:pt x="14624599" y="1527949"/>
                  </a:moveTo>
                  <a:lnTo>
                    <a:pt x="0" y="1527949"/>
                  </a:lnTo>
                  <a:lnTo>
                    <a:pt x="3656149" y="1045439"/>
                  </a:lnTo>
                  <a:lnTo>
                    <a:pt x="7312299" y="0"/>
                  </a:lnTo>
                  <a:lnTo>
                    <a:pt x="10968449" y="321673"/>
                  </a:lnTo>
                  <a:lnTo>
                    <a:pt x="14624599" y="241255"/>
                  </a:lnTo>
                  <a:lnTo>
                    <a:pt x="14624599" y="1527949"/>
                  </a:lnTo>
                  <a:close/>
                </a:path>
              </a:pathLst>
            </a:custGeom>
            <a:solidFill>
              <a:srgbClr val="181818">
                <a:alpha val="64710"/>
              </a:srgbClr>
            </a:solidFill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object 6"/>
            <p:cNvSpPr/>
            <p:nvPr/>
          </p:nvSpPr>
          <p:spPr>
            <a:xfrm>
              <a:off x="1828074" y="5022631"/>
              <a:ext cx="14620240" cy="3778250"/>
            </a:xfrm>
            <a:custGeom>
              <a:avLst/>
              <a:gdLst/>
              <a:ahLst/>
              <a:cxnLst/>
              <a:rect l="l" t="t" r="r" b="b"/>
              <a:pathLst>
                <a:path w="14620239" h="3778250">
                  <a:moveTo>
                    <a:pt x="0" y="3777623"/>
                  </a:moveTo>
                  <a:lnTo>
                    <a:pt x="3656149" y="3134276"/>
                  </a:lnTo>
                  <a:lnTo>
                    <a:pt x="7312299" y="1646535"/>
                  </a:lnTo>
                  <a:lnTo>
                    <a:pt x="10968449" y="1566117"/>
                  </a:lnTo>
                  <a:lnTo>
                    <a:pt x="14619839" y="0"/>
                  </a:lnTo>
                </a:path>
              </a:pathLst>
            </a:custGeom>
            <a:ln w="28563">
              <a:solidFill>
                <a:srgbClr val="F5E6CD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object 7"/>
            <p:cNvSpPr/>
            <p:nvPr/>
          </p:nvSpPr>
          <p:spPr>
            <a:xfrm>
              <a:off x="1828074" y="6711313"/>
              <a:ext cx="14620240" cy="2813050"/>
            </a:xfrm>
            <a:custGeom>
              <a:avLst/>
              <a:gdLst/>
              <a:ahLst/>
              <a:cxnLst/>
              <a:rect l="l" t="t" r="r" b="b"/>
              <a:pathLst>
                <a:path w="14620239" h="2813050">
                  <a:moveTo>
                    <a:pt x="0" y="2812706"/>
                  </a:moveTo>
                  <a:lnTo>
                    <a:pt x="3656149" y="2651870"/>
                  </a:lnTo>
                  <a:lnTo>
                    <a:pt x="7312299" y="963083"/>
                  </a:lnTo>
                  <a:lnTo>
                    <a:pt x="10968449" y="1485803"/>
                  </a:lnTo>
                  <a:lnTo>
                    <a:pt x="14619839" y="0"/>
                  </a:lnTo>
                </a:path>
              </a:pathLst>
            </a:custGeom>
            <a:ln w="28563">
              <a:solidFill>
                <a:srgbClr val="BA8F61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object 8"/>
            <p:cNvSpPr/>
            <p:nvPr/>
          </p:nvSpPr>
          <p:spPr>
            <a:xfrm>
              <a:off x="1864144" y="8478580"/>
              <a:ext cx="14584044" cy="1523365"/>
            </a:xfrm>
            <a:custGeom>
              <a:avLst/>
              <a:gdLst/>
              <a:ahLst/>
              <a:cxnLst/>
              <a:rect l="l" t="t" r="r" b="b"/>
              <a:pathLst>
                <a:path w="14584044" h="1523365">
                  <a:moveTo>
                    <a:pt x="0" y="1523189"/>
                  </a:moveTo>
                  <a:lnTo>
                    <a:pt x="3620080" y="1045439"/>
                  </a:lnTo>
                  <a:lnTo>
                    <a:pt x="7276229" y="0"/>
                  </a:lnTo>
                  <a:lnTo>
                    <a:pt x="10932379" y="321673"/>
                  </a:lnTo>
                  <a:lnTo>
                    <a:pt x="14583769" y="241359"/>
                  </a:lnTo>
                </a:path>
              </a:pathLst>
            </a:custGeom>
            <a:ln w="28563">
              <a:solidFill>
                <a:srgbClr val="181818">
                  <a:alpha val="100000"/>
                </a:srgbClr>
              </a:solidFill>
            </a:ln>
          </p:spPr>
          <p:txBody>
            <a:bodyPr wrap="square" lIns="0" tIns="0" rIns="0" bIns="0"/>
            <a:lstStyle/>
            <a:p>
              <a:pPr>
                <a:defRPr/>
              </a:pPr>
              <a:endParaRPr lang="ko-KR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lstStyle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1" name="object 2"/>
          <p:cNvSpPr txBox="1">
            <a:spLocks noGrp="1"/>
          </p:cNvSpPr>
          <p:nvPr/>
        </p:nvSpPr>
        <p:spPr>
          <a:xfrm>
            <a:off x="1828799" y="4229100"/>
            <a:ext cx="14101129" cy="1276632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kumimoji="0" sz="8200" b="0" i="0" u="none" strike="noStrike" kern="0" cap="none" spc="200" normalizeH="0" baseline="0" dirty="0" err="1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프로젝트</a:t>
            </a:r>
            <a:r>
              <a:rPr kumimoji="0" lang="ko-KR" altLang="en-US" sz="8200" b="0" i="0" u="none" strike="noStrike" kern="0" cap="none" spc="200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 </a:t>
            </a:r>
            <a:r>
              <a:rPr kumimoji="0" lang="ko-KR" altLang="en-US" sz="8200" b="0" i="0" u="none" strike="noStrike" kern="0" cap="none" spc="254" normalizeH="0" baseline="0" dirty="0">
                <a:solidFill>
                  <a:srgbClr val="181818"/>
                </a:solidFill>
                <a:latin typeface="굴림" panose="020B0600000101010101" pitchFamily="50" charset="-127"/>
                <a:ea typeface="굴림" panose="020B0600000101010101" pitchFamily="50" charset="-127"/>
                <a:cs typeface="Noto Serif KR"/>
              </a:rPr>
              <a:t>개요</a:t>
            </a:r>
            <a:endParaRPr kumimoji="0" lang="en-US" altLang="ko-KR" sz="8200" b="0" i="0" u="none" strike="noStrike" kern="0" cap="none" spc="254" normalizeH="0" baseline="0" dirty="0">
              <a:solidFill>
                <a:srgbClr val="181818"/>
              </a:solidFill>
              <a:latin typeface="굴림" panose="020B0600000101010101" pitchFamily="50" charset="-127"/>
              <a:ea typeface="굴림" panose="020B0600000101010101" pitchFamily="50" charset="-127"/>
              <a:cs typeface="Noto Serif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1A74-0E5E-2D0D-8742-00AFA152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98BAA5C-66AE-8290-B817-64201EC4FB39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프로젝</a:t>
            </a:r>
            <a:r>
              <a:rPr sz="2600" spc="-21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개요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AC717DD-9063-FBB6-354D-54B25AD78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988329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개발 환경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50EB74D-01B3-3CD3-CB8F-78B79B010E9A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>
            <a:extLst>
              <a:ext uri="{FF2B5EF4-FFF2-40B4-BE49-F238E27FC236}">
                <a16:creationId xmlns:a16="http://schemas.microsoft.com/office/drawing/2014/main" id="{D0FCC352-098E-6512-F8DD-793D263C56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8</a:t>
            </a:fld>
            <a:endParaRPr lang="ko-KR" altLang="en-US"/>
          </a:p>
        </p:txBody>
      </p:sp>
      <p:pic>
        <p:nvPicPr>
          <p:cNvPr id="6" name="Picture 2" descr="Node.js">
            <a:extLst>
              <a:ext uri="{FF2B5EF4-FFF2-40B4-BE49-F238E27FC236}">
                <a16:creationId xmlns:a16="http://schemas.microsoft.com/office/drawing/2014/main" id="{640EECEF-91DD-3229-7DCA-7CCC71F2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71950"/>
            <a:ext cx="58293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513D647-039B-33CA-F93F-308F7E88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499581"/>
            <a:ext cx="4126248" cy="2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3446E06-C6B1-3DCC-8909-61FF4336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01529"/>
            <a:ext cx="4419599" cy="148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F464DCD1-7955-268D-67F5-F588E489CFFE}"/>
              </a:ext>
            </a:extLst>
          </p:cNvPr>
          <p:cNvSpPr txBox="1"/>
          <p:nvPr/>
        </p:nvSpPr>
        <p:spPr>
          <a:xfrm>
            <a:off x="2362200" y="4859864"/>
            <a:ext cx="2514601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프론트 엔드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511470FF-B2CB-A79C-C24F-06BFAB4521FD}"/>
              </a:ext>
            </a:extLst>
          </p:cNvPr>
          <p:cNvSpPr txBox="1"/>
          <p:nvPr/>
        </p:nvSpPr>
        <p:spPr>
          <a:xfrm>
            <a:off x="8153400" y="4859863"/>
            <a:ext cx="1485901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백 엔드</a:t>
            </a: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150CDA98-9041-776B-0CF9-714552985A3F}"/>
              </a:ext>
            </a:extLst>
          </p:cNvPr>
          <p:cNvSpPr txBox="1"/>
          <p:nvPr/>
        </p:nvSpPr>
        <p:spPr>
          <a:xfrm>
            <a:off x="12908281" y="4859862"/>
            <a:ext cx="2758439" cy="56727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dirty="0">
                <a:solidFill>
                  <a:srgbClr val="000000"/>
                </a:solidFill>
                <a:latin typeface="Trebuchet MS"/>
                <a:cs typeface="Trebuchet MS"/>
              </a:rPr>
              <a:t>데이터 베이스</a:t>
            </a:r>
          </a:p>
        </p:txBody>
      </p:sp>
    </p:spTree>
    <p:extLst>
      <p:ext uri="{BB962C8B-B14F-4D97-AF65-F5344CB8AC3E}">
        <p14:creationId xmlns:p14="http://schemas.microsoft.com/office/powerpoint/2010/main" val="16442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494 L 3.33333E-6 -0.17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1.66667E-6 -0.1703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685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513E-867A-89D7-0723-D79F50B1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A39496C-52A8-3951-2BFB-B582F84AA8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988329"/>
            <a:ext cx="2332648" cy="736740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 dirty="0"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개발 환경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9F2507C-AC08-1E88-6F08-A079E777355E}"/>
              </a:ext>
            </a:extLst>
          </p:cNvPr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6">
            <a:extLst>
              <a:ext uri="{FF2B5EF4-FFF2-40B4-BE49-F238E27FC236}">
                <a16:creationId xmlns:a16="http://schemas.microsoft.com/office/drawing/2014/main" id="{55193C1A-0B96-5C4E-53EA-FF80EBFECE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9</a:t>
            </a:fld>
            <a:endParaRPr lang="ko-KR" altLang="en-US"/>
          </a:p>
        </p:txBody>
      </p:sp>
      <p:pic>
        <p:nvPicPr>
          <p:cNvPr id="6" name="Picture 2" descr="Node.js">
            <a:extLst>
              <a:ext uri="{FF2B5EF4-FFF2-40B4-BE49-F238E27FC236}">
                <a16:creationId xmlns:a16="http://schemas.microsoft.com/office/drawing/2014/main" id="{9B19E757-6346-02B5-30A2-66B9C8DD1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459" y="4082904"/>
            <a:ext cx="2830092" cy="94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6195348-8142-8C12-6158-37557055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965" y="3848098"/>
            <a:ext cx="2003270" cy="133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BE9E20D-E5E0-F103-1884-4F414638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253" y="4155633"/>
            <a:ext cx="2145689" cy="7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74BA0D-E841-413F-1007-99A46CB0FD0A}"/>
              </a:ext>
            </a:extLst>
          </p:cNvPr>
          <p:cNvCxnSpPr>
            <a:cxnSpLocks/>
          </p:cNvCxnSpPr>
          <p:nvPr/>
        </p:nvCxnSpPr>
        <p:spPr>
          <a:xfrm>
            <a:off x="11811000" y="6667500"/>
            <a:ext cx="2743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48" name="Picture 4" descr="생성된 이미지">
            <a:extLst>
              <a:ext uri="{FF2B5EF4-FFF2-40B4-BE49-F238E27FC236}">
                <a16:creationId xmlns:a16="http://schemas.microsoft.com/office/drawing/2014/main" id="{2575001A-B184-B212-CBF6-C09B1A90B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0" t="18760" r="20272" b="15582"/>
          <a:stretch>
            <a:fillRect/>
          </a:stretch>
        </p:blipFill>
        <p:spPr bwMode="auto">
          <a:xfrm>
            <a:off x="14682346" y="5918563"/>
            <a:ext cx="2405742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5">
            <a:extLst>
              <a:ext uri="{FF2B5EF4-FFF2-40B4-BE49-F238E27FC236}">
                <a16:creationId xmlns:a16="http://schemas.microsoft.com/office/drawing/2014/main" id="{C6922FB2-4ADE-1504-33AD-CBAEE2D4D1FE}"/>
              </a:ext>
            </a:extLst>
          </p:cNvPr>
          <p:cNvSpPr txBox="1"/>
          <p:nvPr/>
        </p:nvSpPr>
        <p:spPr>
          <a:xfrm>
            <a:off x="1306638" y="5295900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000" b="1" dirty="0">
                <a:latin typeface="Trebuchet MS"/>
                <a:cs typeface="Trebuchet MS"/>
              </a:rPr>
              <a:t>사용자 </a:t>
            </a:r>
            <a:r>
              <a:rPr lang="en-US" altLang="ko-KR" sz="2000" b="1" dirty="0">
                <a:latin typeface="Trebuchet MS"/>
                <a:cs typeface="Trebuchet MS"/>
              </a:rPr>
              <a:t>UI </a:t>
            </a:r>
            <a:r>
              <a:rPr lang="ko-KR" altLang="en-US" sz="2000" b="1" dirty="0">
                <a:latin typeface="Trebuchet MS"/>
                <a:cs typeface="Trebuchet MS"/>
              </a:rPr>
              <a:t>및 이벤트 처리</a:t>
            </a:r>
            <a:r>
              <a:rPr lang="en-US" altLang="ko-KR" sz="2000" b="1" dirty="0">
                <a:latin typeface="Trebuchet MS"/>
                <a:cs typeface="Trebuchet MS"/>
              </a:rPr>
              <a:t>.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B0C9C988-CA71-1197-CBC7-239EB176811E}"/>
              </a:ext>
            </a:extLst>
          </p:cNvPr>
          <p:cNvSpPr txBox="1"/>
          <p:nvPr/>
        </p:nvSpPr>
        <p:spPr>
          <a:xfrm>
            <a:off x="8610600" y="5295900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2000" b="1" dirty="0">
                <a:latin typeface="Trebuchet MS"/>
                <a:cs typeface="Trebuchet MS"/>
              </a:rPr>
              <a:t>API </a:t>
            </a:r>
            <a:r>
              <a:rPr lang="ko-KR" altLang="en-US" sz="2000" b="1" dirty="0">
                <a:latin typeface="Trebuchet MS"/>
                <a:cs typeface="Trebuchet MS"/>
              </a:rPr>
              <a:t>처리 및 비즈니스 로직</a:t>
            </a:r>
            <a:endParaRPr lang="en-US" altLang="ko-KR" sz="2000" b="1" dirty="0">
              <a:latin typeface="Trebuchet MS"/>
              <a:cs typeface="Trebuchet MS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575F8EB3-8E55-4A04-A2B4-AA63566C6825}"/>
              </a:ext>
            </a:extLst>
          </p:cNvPr>
          <p:cNvSpPr txBox="1"/>
          <p:nvPr/>
        </p:nvSpPr>
        <p:spPr>
          <a:xfrm>
            <a:off x="14363878" y="5281042"/>
            <a:ext cx="3352800" cy="3389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355600" marR="5080" indent="-342900">
              <a:lnSpc>
                <a:spcPct val="115700"/>
              </a:lnSpc>
              <a:spcBef>
                <a:spcPts val="1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2000" b="1" dirty="0">
                <a:latin typeface="Trebuchet MS"/>
                <a:cs typeface="Trebuchet MS"/>
              </a:rPr>
              <a:t>데이터 영속화 및 관리</a:t>
            </a:r>
            <a:endParaRPr lang="en-US" altLang="ko-KR" sz="2000" b="1" dirty="0">
              <a:latin typeface="Trebuchet MS"/>
              <a:cs typeface="Trebuchet M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0065A4-3127-C6FE-62E2-56BB835DFC66}"/>
              </a:ext>
            </a:extLst>
          </p:cNvPr>
          <p:cNvSpPr/>
          <p:nvPr/>
        </p:nvSpPr>
        <p:spPr>
          <a:xfrm>
            <a:off x="609601" y="2782072"/>
            <a:ext cx="4509183" cy="627298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8" descr="Frontend and Backend in Web Development">
            <a:extLst>
              <a:ext uri="{FF2B5EF4-FFF2-40B4-BE49-F238E27FC236}">
                <a16:creationId xmlns:a16="http://schemas.microsoft.com/office/drawing/2014/main" id="{6AC7E0FC-8D20-D1D3-D724-607BC7CB5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3"/>
          <a:stretch>
            <a:fillRect/>
          </a:stretch>
        </p:blipFill>
        <p:spPr bwMode="auto">
          <a:xfrm>
            <a:off x="2102998" y="1875684"/>
            <a:ext cx="1522388" cy="17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50DAC4-98A6-4178-60B3-5EA2212F2867}"/>
              </a:ext>
            </a:extLst>
          </p:cNvPr>
          <p:cNvSpPr/>
          <p:nvPr/>
        </p:nvSpPr>
        <p:spPr>
          <a:xfrm>
            <a:off x="7862640" y="2782071"/>
            <a:ext cx="9907199" cy="6272985"/>
          </a:xfrm>
          <a:prstGeom prst="rect">
            <a:avLst/>
          </a:prstGeom>
          <a:noFill/>
          <a:ln w="57150">
            <a:solidFill>
              <a:srgbClr val="8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10" descr="Frontend and Backend in Web Development">
            <a:extLst>
              <a:ext uri="{FF2B5EF4-FFF2-40B4-BE49-F238E27FC236}">
                <a16:creationId xmlns:a16="http://schemas.microsoft.com/office/drawing/2014/main" id="{9FE4F3D4-EF5A-6AE8-909C-88BFE002D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0"/>
          <a:stretch>
            <a:fillRect/>
          </a:stretch>
        </p:blipFill>
        <p:spPr bwMode="auto">
          <a:xfrm>
            <a:off x="12039600" y="1838306"/>
            <a:ext cx="1522388" cy="17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87E070-6CAF-552D-B133-EC374F7B26A6}"/>
              </a:ext>
            </a:extLst>
          </p:cNvPr>
          <p:cNvSpPr/>
          <p:nvPr/>
        </p:nvSpPr>
        <p:spPr>
          <a:xfrm>
            <a:off x="4659438" y="3656878"/>
            <a:ext cx="3807918" cy="2782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B603C48-77EA-B44C-7653-801E2C49C1A6}"/>
              </a:ext>
            </a:extLst>
          </p:cNvPr>
          <p:cNvCxnSpPr>
            <a:cxnSpLocks/>
          </p:cNvCxnSpPr>
          <p:nvPr/>
        </p:nvCxnSpPr>
        <p:spPr>
          <a:xfrm flipH="1">
            <a:off x="4724400" y="5831528"/>
            <a:ext cx="33528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ject 5">
            <a:extLst>
              <a:ext uri="{FF2B5EF4-FFF2-40B4-BE49-F238E27FC236}">
                <a16:creationId xmlns:a16="http://schemas.microsoft.com/office/drawing/2014/main" id="{221656B1-8DC4-E4C7-84A2-0DBA0E59709E}"/>
              </a:ext>
            </a:extLst>
          </p:cNvPr>
          <p:cNvSpPr txBox="1"/>
          <p:nvPr/>
        </p:nvSpPr>
        <p:spPr>
          <a:xfrm>
            <a:off x="5324845" y="5026268"/>
            <a:ext cx="214528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Node.js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가 처리한 결과를 </a:t>
            </a: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HTTP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응답</a:t>
            </a:r>
            <a:endParaRPr lang="en-US" altLang="ko-KR" sz="2000" dirty="0">
              <a:latin typeface="맑은 고딕(본문)"/>
              <a:ea typeface="+mj-ea"/>
              <a:cs typeface="Trebuchet M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8818BE5-4270-463F-4784-17691D8F977A}"/>
              </a:ext>
            </a:extLst>
          </p:cNvPr>
          <p:cNvCxnSpPr>
            <a:cxnSpLocks/>
          </p:cNvCxnSpPr>
          <p:nvPr/>
        </p:nvCxnSpPr>
        <p:spPr>
          <a:xfrm>
            <a:off x="4837967" y="4675465"/>
            <a:ext cx="32857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5">
            <a:extLst>
              <a:ext uri="{FF2B5EF4-FFF2-40B4-BE49-F238E27FC236}">
                <a16:creationId xmlns:a16="http://schemas.microsoft.com/office/drawing/2014/main" id="{717AC2C1-574B-E891-4B1E-A6DA965CA9B3}"/>
              </a:ext>
            </a:extLst>
          </p:cNvPr>
          <p:cNvSpPr txBox="1"/>
          <p:nvPr/>
        </p:nvSpPr>
        <p:spPr>
          <a:xfrm>
            <a:off x="5343502" y="3771900"/>
            <a:ext cx="2368713" cy="708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HTTP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요청</a:t>
            </a: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(API)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sz="2000" dirty="0">
                <a:latin typeface="맑은 고딕(본문)"/>
                <a:ea typeface="+mj-ea"/>
                <a:cs typeface="Trebuchet MS"/>
              </a:rPr>
              <a:t>Node.js </a:t>
            </a:r>
            <a:r>
              <a:rPr lang="ko-KR" altLang="en-US" sz="2000" dirty="0">
                <a:latin typeface="맑은 고딕(본문)"/>
                <a:ea typeface="+mj-ea"/>
                <a:cs typeface="Trebuchet MS"/>
              </a:rPr>
              <a:t>서버로 전송</a:t>
            </a:r>
            <a:endParaRPr lang="en-US" altLang="ko-KR" sz="2000" dirty="0">
              <a:latin typeface="맑은 고딕(본문)"/>
              <a:ea typeface="+mj-ea"/>
              <a:cs typeface="Trebuchet MS"/>
            </a:endParaRPr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E495B017-1FAF-4FCA-7A5E-BF164F0BE1D7}"/>
              </a:ext>
            </a:extLst>
          </p:cNvPr>
          <p:cNvSpPr txBox="1"/>
          <p:nvPr/>
        </p:nvSpPr>
        <p:spPr>
          <a:xfrm>
            <a:off x="11981668" y="5875370"/>
            <a:ext cx="2731996" cy="6404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ko-KR" altLang="en-US" dirty="0">
                <a:latin typeface="맑은 고딕(본문)"/>
                <a:cs typeface="Trebuchet MS"/>
              </a:rPr>
              <a:t>요청을 수신한 후</a:t>
            </a:r>
            <a:endParaRPr lang="en-US" altLang="ko-KR" dirty="0">
              <a:latin typeface="맑은 고딕(본문)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SQL</a:t>
            </a:r>
            <a:r>
              <a:rPr lang="ko-KR" altLang="en-US" dirty="0">
                <a:latin typeface="맑은 고딕(본문)"/>
                <a:cs typeface="Trebuchet MS"/>
              </a:rPr>
              <a:t>에서 저장 또는 조회</a:t>
            </a:r>
            <a:endParaRPr lang="en-US" altLang="ko-KR" dirty="0">
              <a:latin typeface="맑은 고딕(본문)"/>
              <a:cs typeface="Trebuchet MS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3409414-0E58-E73F-4AF9-4BC5AF583282}"/>
              </a:ext>
            </a:extLst>
          </p:cNvPr>
          <p:cNvCxnSpPr>
            <a:cxnSpLocks/>
          </p:cNvCxnSpPr>
          <p:nvPr/>
        </p:nvCxnSpPr>
        <p:spPr>
          <a:xfrm flipH="1">
            <a:off x="11811000" y="7581900"/>
            <a:ext cx="273199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50" name="Picture 6" descr="Nodejs API Project: Build a Blog Project API | Udemy">
            <a:extLst>
              <a:ext uri="{FF2B5EF4-FFF2-40B4-BE49-F238E27FC236}">
                <a16:creationId xmlns:a16="http://schemas.microsoft.com/office/drawing/2014/main" id="{8F2C6E89-2B67-CEDC-B391-CF89BB0B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146" y="6109494"/>
            <a:ext cx="3009708" cy="169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bject 5">
            <a:extLst>
              <a:ext uri="{FF2B5EF4-FFF2-40B4-BE49-F238E27FC236}">
                <a16:creationId xmlns:a16="http://schemas.microsoft.com/office/drawing/2014/main" id="{44BAACDA-D3D7-5906-9FC9-5D01B94169AD}"/>
              </a:ext>
            </a:extLst>
          </p:cNvPr>
          <p:cNvSpPr txBox="1"/>
          <p:nvPr/>
        </p:nvSpPr>
        <p:spPr>
          <a:xfrm>
            <a:off x="11981668" y="6819135"/>
            <a:ext cx="2382210" cy="638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Node.js </a:t>
            </a:r>
            <a:r>
              <a:rPr lang="ko-KR" altLang="en-US" dirty="0">
                <a:latin typeface="맑은 고딕(본문)"/>
                <a:cs typeface="Trebuchet MS"/>
              </a:rPr>
              <a:t>서버가 받아서</a:t>
            </a:r>
            <a:endParaRPr lang="en-US" altLang="ko-KR" dirty="0">
              <a:latin typeface="맑은 고딕(본문)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lang="en-US" altLang="ko-KR" dirty="0">
                <a:latin typeface="맑은 고딕(본문)"/>
                <a:cs typeface="Trebuchet MS"/>
              </a:rPr>
              <a:t>JSON </a:t>
            </a:r>
            <a:r>
              <a:rPr lang="ko-KR" altLang="en-US" dirty="0">
                <a:latin typeface="맑은 고딕(본문)"/>
                <a:cs typeface="Trebuchet MS"/>
              </a:rPr>
              <a:t>형태로 가공</a:t>
            </a:r>
            <a:endParaRPr lang="en-US" altLang="ko-KR" dirty="0">
              <a:latin typeface="맑은 고딕(본문)"/>
              <a:cs typeface="Trebuchet M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3197F4-F555-1FB6-5248-0FC17D0472B8}"/>
              </a:ext>
            </a:extLst>
          </p:cNvPr>
          <p:cNvSpPr txBox="1"/>
          <p:nvPr/>
        </p:nvSpPr>
        <p:spPr>
          <a:xfrm>
            <a:off x="4828157" y="3801443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0EE960-5F68-7D62-5F4A-915A1856FDD6}"/>
              </a:ext>
            </a:extLst>
          </p:cNvPr>
          <p:cNvSpPr txBox="1"/>
          <p:nvPr/>
        </p:nvSpPr>
        <p:spPr>
          <a:xfrm>
            <a:off x="4817886" y="507748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4B1CDB-BDA5-9876-EC32-60B48D40E50A}"/>
              </a:ext>
            </a:extLst>
          </p:cNvPr>
          <p:cNvSpPr txBox="1"/>
          <p:nvPr/>
        </p:nvSpPr>
        <p:spPr>
          <a:xfrm>
            <a:off x="12268200" y="538228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EBB623-2C09-7B28-7124-E0921D8A147B}"/>
              </a:ext>
            </a:extLst>
          </p:cNvPr>
          <p:cNvSpPr txBox="1"/>
          <p:nvPr/>
        </p:nvSpPr>
        <p:spPr>
          <a:xfrm>
            <a:off x="12268200" y="7638150"/>
            <a:ext cx="4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063B045-6E91-3312-51A0-E3D394B42808}"/>
              </a:ext>
            </a:extLst>
          </p:cNvPr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15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프로젝</a:t>
            </a:r>
            <a:r>
              <a:rPr sz="2600" spc="-210" err="1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트</a:t>
            </a:r>
            <a:r>
              <a:rPr sz="2600" spc="-114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 </a:t>
            </a:r>
            <a:r>
              <a:rPr lang="ko-KR" altLang="en-US" sz="2600" spc="-215" dirty="0">
                <a:solidFill>
                  <a:srgbClr val="181818"/>
                </a:solidFill>
                <a:latin typeface="바탕" panose="02030600000101010101" pitchFamily="18" charset="-127"/>
                <a:ea typeface="바탕" panose="02030600000101010101" pitchFamily="18" charset="-127"/>
                <a:cs typeface="바탕"/>
              </a:rPr>
              <a:t>개요</a:t>
            </a:r>
            <a:endParaRPr sz="2600" dirty="0">
              <a:latin typeface="바탕" panose="02030600000101010101" pitchFamily="18" charset="-127"/>
              <a:ea typeface="바탕" panose="02030600000101010101" pitchFamily="18" charset="-127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7549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3" grpId="0"/>
      <p:bldP spid="44" grpId="0"/>
      <p:bldP spid="56" grpId="0"/>
      <p:bldP spid="57" grpId="0"/>
      <p:bldP spid="58" grpId="0"/>
      <p:bldP spid="59" grpId="0"/>
      <p:bldP spid="6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18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1351</Words>
  <Application>Microsoft Office PowerPoint</Application>
  <PresentationFormat>사용자 지정</PresentationFormat>
  <Paragraphs>334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Noto Serif KR</vt:lpstr>
      <vt:lpstr>굴림</vt:lpstr>
      <vt:lpstr>맑은 고딕(본문)</vt:lpstr>
      <vt:lpstr>바탕</vt:lpstr>
      <vt:lpstr>Arial</vt:lpstr>
      <vt:lpstr>Calibri</vt:lpstr>
      <vt:lpstr>Lucida Sans Unicode</vt:lpstr>
      <vt:lpstr>Trebuchet MS</vt:lpstr>
      <vt:lpstr>Wingdings</vt:lpstr>
      <vt:lpstr>Office Theme</vt:lpstr>
      <vt:lpstr>교내 SNS 프로젝트 </vt:lpstr>
      <vt:lpstr>팀  원</vt:lpstr>
      <vt:lpstr>PowerPoint 프레젠테이션</vt:lpstr>
      <vt:lpstr>프로젝트 배경</vt:lpstr>
      <vt:lpstr>계획 배경</vt:lpstr>
      <vt:lpstr>PowerPoint 프레젠테이션</vt:lpstr>
      <vt:lpstr>PowerPoint 프레젠테이션</vt:lpstr>
      <vt:lpstr>개발 환경</vt:lpstr>
      <vt:lpstr>개발 환경</vt:lpstr>
      <vt:lpstr>UML</vt:lpstr>
      <vt:lpstr>주요기능</vt:lpstr>
      <vt:lpstr>부가기능</vt:lpstr>
      <vt:lpstr>DBdiagram</vt:lpstr>
      <vt:lpstr>MySQL TB</vt:lpstr>
      <vt:lpstr>기술 사항</vt:lpstr>
      <vt:lpstr>PowerPoint 프레젠테이션</vt:lpstr>
      <vt:lpstr>테 스 트</vt:lpstr>
      <vt:lpstr>테 스 트</vt:lpstr>
      <vt:lpstr>테 스 트</vt:lpstr>
      <vt:lpstr>테 스 트</vt:lpstr>
      <vt:lpstr>테 스 트</vt:lpstr>
      <vt:lpstr>테 스 트</vt:lpstr>
      <vt:lpstr>PowerPoint 프레젠테이션</vt:lpstr>
      <vt:lpstr>유지보수</vt:lpstr>
      <vt:lpstr>PowerPoint 프레젠테이션</vt:lpstr>
      <vt:lpstr>월별 계획</vt:lpstr>
      <vt:lpstr>PowerPoint 프레젠테이션</vt:lpstr>
      <vt:lpstr>PowerPoint 프레젠테이션</vt:lpstr>
      <vt:lpstr>PowerPoint 프레젠테이션</vt:lpstr>
      <vt:lpstr>파트 별현황</vt:lpstr>
      <vt:lpstr>질의 응답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황인재</dc:creator>
  <cp:keywords>DAGpxQ3jQz4,BAGpxXAjMzY,0</cp:keywords>
  <cp:lastModifiedBy>라지괴도</cp:lastModifiedBy>
  <cp:revision>50</cp:revision>
  <dcterms:created xsi:type="dcterms:W3CDTF">2025-06-08T14:33:41Z</dcterms:created>
  <dcterms:modified xsi:type="dcterms:W3CDTF">2025-06-15T13:58:29Z</dcterms:modified>
  <cp:version/>
</cp:coreProperties>
</file>